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  <p:sldMasterId id="2147483702" r:id="rId2"/>
  </p:sldMasterIdLst>
  <p:notesMasterIdLst>
    <p:notesMasterId r:id="rId36"/>
  </p:notesMasterIdLst>
  <p:sldIdLst>
    <p:sldId id="256" r:id="rId3"/>
    <p:sldId id="257" r:id="rId4"/>
    <p:sldId id="284" r:id="rId5"/>
    <p:sldId id="285" r:id="rId6"/>
    <p:sldId id="286" r:id="rId7"/>
    <p:sldId id="287" r:id="rId8"/>
    <p:sldId id="288" r:id="rId9"/>
    <p:sldId id="313" r:id="rId10"/>
    <p:sldId id="289" r:id="rId11"/>
    <p:sldId id="290" r:id="rId12"/>
    <p:sldId id="291" r:id="rId13"/>
    <p:sldId id="292" r:id="rId14"/>
    <p:sldId id="297" r:id="rId15"/>
    <p:sldId id="294" r:id="rId16"/>
    <p:sldId id="295" r:id="rId17"/>
    <p:sldId id="296" r:id="rId18"/>
    <p:sldId id="298" r:id="rId19"/>
    <p:sldId id="299" r:id="rId20"/>
    <p:sldId id="300" r:id="rId21"/>
    <p:sldId id="301" r:id="rId22"/>
    <p:sldId id="302" r:id="rId23"/>
    <p:sldId id="303" r:id="rId24"/>
    <p:sldId id="293" r:id="rId25"/>
    <p:sldId id="305" r:id="rId26"/>
    <p:sldId id="304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283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53" autoAdjust="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20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10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048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269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262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907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42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85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40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9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611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53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52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573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645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549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171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790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863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8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47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790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686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186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203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93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1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51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807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95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828002" y="1539001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6858001" extrusionOk="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003478"/>
              </a:gs>
              <a:gs pos="100000">
                <a:srgbClr val="0089C4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789" y="1842750"/>
            <a:ext cx="1144801" cy="14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image 1">
  <p:cSld name="Title slide image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07504" y="4677984"/>
            <a:ext cx="87849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828000" y="3456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3"/>
          </p:nvPr>
        </p:nvSpPr>
        <p:spPr>
          <a:xfrm>
            <a:off x="828000" y="36585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4"/>
          </p:nvPr>
        </p:nvSpPr>
        <p:spPr>
          <a:xfrm>
            <a:off x="828000" y="3861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84" y="4799695"/>
            <a:ext cx="1296144" cy="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k blue">
  <p:cSld name="Title slide dark blu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107504" y="4677984"/>
            <a:ext cx="87849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3478"/>
              </a:gs>
              <a:gs pos="100000">
                <a:srgbClr val="0089C4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828000" y="3456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3"/>
          </p:nvPr>
        </p:nvSpPr>
        <p:spPr>
          <a:xfrm>
            <a:off x="828000" y="36585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4"/>
          </p:nvPr>
        </p:nvSpPr>
        <p:spPr>
          <a:xfrm>
            <a:off x="828000" y="3861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4799695"/>
            <a:ext cx="1296144" cy="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107504" y="4677984"/>
            <a:ext cx="90009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89C4"/>
              </a:gs>
              <a:gs pos="18000">
                <a:srgbClr val="0089C4"/>
              </a:gs>
              <a:gs pos="100000">
                <a:srgbClr val="629FD5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828000" y="3456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3"/>
          </p:nvPr>
        </p:nvSpPr>
        <p:spPr>
          <a:xfrm>
            <a:off x="828000" y="36585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4"/>
          </p:nvPr>
        </p:nvSpPr>
        <p:spPr>
          <a:xfrm>
            <a:off x="828000" y="3861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4799695"/>
            <a:ext cx="1296144" cy="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k aqua">
  <p:cSld name="Title slide dark aqua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07504" y="4677984"/>
            <a:ext cx="86409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56570"/>
              </a:gs>
              <a:gs pos="100000">
                <a:srgbClr val="1E9D8B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828000" y="3456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828000" y="36585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4"/>
          </p:nvPr>
        </p:nvSpPr>
        <p:spPr>
          <a:xfrm>
            <a:off x="828000" y="3861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4799695"/>
            <a:ext cx="1296144" cy="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qua">
  <p:cSld name="Title slide aqua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107504" y="4677984"/>
            <a:ext cx="87849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E9D8B"/>
              </a:gs>
              <a:gs pos="18000">
                <a:srgbClr val="1E9D8B"/>
              </a:gs>
              <a:gs pos="100000">
                <a:srgbClr val="4FB5AE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828000" y="3456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3"/>
          </p:nvPr>
        </p:nvSpPr>
        <p:spPr>
          <a:xfrm>
            <a:off x="828000" y="36585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4"/>
          </p:nvPr>
        </p:nvSpPr>
        <p:spPr>
          <a:xfrm>
            <a:off x="828000" y="3861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4799695"/>
            <a:ext cx="1296144" cy="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k green">
  <p:cSld name="Title slide dark gree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107504" y="4677984"/>
            <a:ext cx="86409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93C"/>
              </a:gs>
              <a:gs pos="100000">
                <a:srgbClr val="5B8F22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828000" y="3456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3"/>
          </p:nvPr>
        </p:nvSpPr>
        <p:spPr>
          <a:xfrm>
            <a:off x="828000" y="36585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4"/>
          </p:nvPr>
        </p:nvSpPr>
        <p:spPr>
          <a:xfrm>
            <a:off x="828000" y="3861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4799695"/>
            <a:ext cx="1296144" cy="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een">
  <p:cSld name="Title slide gree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07504" y="4677984"/>
            <a:ext cx="87849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5B8F22"/>
              </a:gs>
              <a:gs pos="18000">
                <a:srgbClr val="5B8F22"/>
              </a:gs>
              <a:gs pos="100000">
                <a:srgbClr val="A4B507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>
            <a:spLocks noGrp="1"/>
          </p:cNvSpPr>
          <p:nvPr>
            <p:ph type="body" idx="2"/>
          </p:nvPr>
        </p:nvSpPr>
        <p:spPr>
          <a:xfrm>
            <a:off x="828000" y="3456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3"/>
          </p:nvPr>
        </p:nvSpPr>
        <p:spPr>
          <a:xfrm>
            <a:off x="828000" y="36585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4"/>
          </p:nvPr>
        </p:nvSpPr>
        <p:spPr>
          <a:xfrm>
            <a:off x="828000" y="3861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4799695"/>
            <a:ext cx="1296144" cy="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k red">
  <p:cSld name="Title slide dark red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07504" y="4677984"/>
            <a:ext cx="87129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91004B"/>
              </a:gs>
              <a:gs pos="100000">
                <a:srgbClr val="EC4371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828000" y="3456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3"/>
          </p:nvPr>
        </p:nvSpPr>
        <p:spPr>
          <a:xfrm>
            <a:off x="828000" y="36585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4"/>
          </p:nvPr>
        </p:nvSpPr>
        <p:spPr>
          <a:xfrm>
            <a:off x="828000" y="3861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4799695"/>
            <a:ext cx="1296144" cy="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red">
  <p:cSld name="Title slide red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07504" y="4677984"/>
            <a:ext cx="88569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C4371"/>
              </a:gs>
              <a:gs pos="18000">
                <a:srgbClr val="EC4371"/>
              </a:gs>
              <a:gs pos="100000">
                <a:srgbClr val="E59AAA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828000" y="3456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3"/>
          </p:nvPr>
        </p:nvSpPr>
        <p:spPr>
          <a:xfrm>
            <a:off x="828000" y="36585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4"/>
          </p:nvPr>
        </p:nvSpPr>
        <p:spPr>
          <a:xfrm>
            <a:off x="828000" y="3861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4799695"/>
            <a:ext cx="1296144" cy="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k purple">
  <p:cSld name="Title slide dark purp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107504" y="4677984"/>
            <a:ext cx="89289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31D76"/>
              </a:gs>
              <a:gs pos="100000">
                <a:srgbClr val="7D0063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828000" y="3456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3"/>
          </p:nvPr>
        </p:nvSpPr>
        <p:spPr>
          <a:xfrm>
            <a:off x="828000" y="36585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4"/>
          </p:nvPr>
        </p:nvSpPr>
        <p:spPr>
          <a:xfrm>
            <a:off x="828000" y="3861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4799695"/>
            <a:ext cx="1296144" cy="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urple">
  <p:cSld name="Title slide purp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107504" y="4677984"/>
            <a:ext cx="87849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0063"/>
              </a:gs>
              <a:gs pos="18000">
                <a:srgbClr val="7D0063"/>
              </a:gs>
              <a:gs pos="100000">
                <a:srgbClr val="A873A9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body" idx="2"/>
          </p:nvPr>
        </p:nvSpPr>
        <p:spPr>
          <a:xfrm>
            <a:off x="828000" y="3456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3"/>
          </p:nvPr>
        </p:nvSpPr>
        <p:spPr>
          <a:xfrm>
            <a:off x="828000" y="36585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4"/>
          </p:nvPr>
        </p:nvSpPr>
        <p:spPr>
          <a:xfrm>
            <a:off x="828000" y="3861000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4799695"/>
            <a:ext cx="1296144" cy="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text">
  <p:cSld name="Standard 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539552" y="337500"/>
            <a:ext cx="80649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32065" y="4819460"/>
            <a:ext cx="810011" cy="14897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>
            <a:spLocks noGrp="1"/>
          </p:cNvSpPr>
          <p:nvPr>
            <p:ph type="body" idx="2"/>
          </p:nvPr>
        </p:nvSpPr>
        <p:spPr>
          <a:xfrm>
            <a:off x="539552" y="1161000"/>
            <a:ext cx="8064900" cy="3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531628" y="4811485"/>
            <a:ext cx="26181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Company confidential – internal use only</a:t>
            </a:r>
            <a:endParaRPr sz="105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andard text">
  <p:cSld name="1_Standard 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0" y="1"/>
            <a:ext cx="9144000" cy="46011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539552" y="337500"/>
            <a:ext cx="80649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32065" y="4819460"/>
            <a:ext cx="810011" cy="14897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body" idx="2"/>
          </p:nvPr>
        </p:nvSpPr>
        <p:spPr>
          <a:xfrm>
            <a:off x="539552" y="1161000"/>
            <a:ext cx="8064900" cy="3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531628" y="4811485"/>
            <a:ext cx="26181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Company confidential – internal use only</a:t>
            </a:r>
            <a:endParaRPr sz="105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image">
  <p:cSld name="Vertical image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32065" y="4819460"/>
            <a:ext cx="810011" cy="14897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996000" y="337500"/>
            <a:ext cx="46083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2"/>
          </p:nvPr>
        </p:nvSpPr>
        <p:spPr>
          <a:xfrm>
            <a:off x="3995936" y="1161000"/>
            <a:ext cx="4608600" cy="3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─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pic" idx="3"/>
          </p:nvPr>
        </p:nvSpPr>
        <p:spPr>
          <a:xfrm>
            <a:off x="0" y="0"/>
            <a:ext cx="3492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531628" y="4811485"/>
            <a:ext cx="26181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Company confidential – internal use only</a:t>
            </a:r>
            <a:endParaRPr sz="105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32065" y="4819460"/>
            <a:ext cx="810011" cy="14897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5904000" y="1167594"/>
            <a:ext cx="2700300" cy="3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539552" y="337500"/>
            <a:ext cx="80649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pic" idx="3"/>
          </p:nvPr>
        </p:nvSpPr>
        <p:spPr>
          <a:xfrm>
            <a:off x="0" y="1161000"/>
            <a:ext cx="5651400" cy="3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531628" y="4811485"/>
            <a:ext cx="26181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Company confidential – internal use only</a:t>
            </a:r>
            <a:endParaRPr sz="105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images">
  <p:cSld name="2-column images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32065" y="4819460"/>
            <a:ext cx="810011" cy="14897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539552" y="3753000"/>
            <a:ext cx="38172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2"/>
          </p:nvPr>
        </p:nvSpPr>
        <p:spPr>
          <a:xfrm>
            <a:off x="4788000" y="3753000"/>
            <a:ext cx="38163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─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3"/>
          </p:nvPr>
        </p:nvSpPr>
        <p:spPr>
          <a:xfrm>
            <a:off x="539552" y="337500"/>
            <a:ext cx="80649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pic" idx="4"/>
          </p:nvPr>
        </p:nvSpPr>
        <p:spPr>
          <a:xfrm>
            <a:off x="539750" y="1168003"/>
            <a:ext cx="3816300" cy="24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pic" idx="5"/>
          </p:nvPr>
        </p:nvSpPr>
        <p:spPr>
          <a:xfrm>
            <a:off x="4788024" y="1168003"/>
            <a:ext cx="3816300" cy="24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531628" y="4811485"/>
            <a:ext cx="26181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Company confidential – internal use only</a:t>
            </a:r>
            <a:endParaRPr sz="105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539552" y="337500"/>
            <a:ext cx="80649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pic" idx="2"/>
          </p:nvPr>
        </p:nvSpPr>
        <p:spPr>
          <a:xfrm>
            <a:off x="539750" y="1168003"/>
            <a:ext cx="8064600" cy="3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531628" y="4811485"/>
            <a:ext cx="26181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Company confidential – internal use only</a:t>
            </a:r>
            <a:endParaRPr sz="105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Divider white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32065" y="4819460"/>
            <a:ext cx="810011" cy="14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bleed divider dark blue">
  <p:cSld name="1_Full bleed divider dark blue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6858001" extrusionOk="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003478"/>
              </a:gs>
              <a:gs pos="100000">
                <a:srgbClr val="0089C4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divider blue">
  <p:cSld name="Full bleed divider blu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6858001" extrusionOk="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0089C4"/>
              </a:gs>
              <a:gs pos="18000">
                <a:srgbClr val="0089C4"/>
              </a:gs>
              <a:gs pos="100000">
                <a:srgbClr val="629FD5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divider dark aqua">
  <p:cSld name="Full bleed divider dark aqua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6858001" extrusionOk="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56570"/>
              </a:gs>
              <a:gs pos="100000">
                <a:srgbClr val="1E9D8B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divider aqua">
  <p:cSld name="Full bleed divider aqua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6858001" extrusionOk="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E9D8B"/>
              </a:gs>
              <a:gs pos="18000">
                <a:srgbClr val="1E9D8B"/>
              </a:gs>
              <a:gs pos="100000">
                <a:srgbClr val="4FB5AE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divider dark green">
  <p:cSld name="Full bleed divider dark green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6858001" extrusionOk="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00693C"/>
              </a:gs>
              <a:gs pos="100000">
                <a:srgbClr val="5B8F22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divider green">
  <p:cSld name="Full bleed divider gree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6858001" extrusionOk="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B8F22"/>
              </a:gs>
              <a:gs pos="18000">
                <a:srgbClr val="5B8F22"/>
              </a:gs>
              <a:gs pos="100000">
                <a:srgbClr val="A4B507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divider dark red">
  <p:cSld name="Full bleed divider dark red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6858001" extrusionOk="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96172E"/>
              </a:gs>
              <a:gs pos="100000">
                <a:srgbClr val="CD202C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divider red">
  <p:cSld name="Full bleed divider red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6858001" extrusionOk="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CD202C"/>
              </a:gs>
              <a:gs pos="18000">
                <a:srgbClr val="CD202C"/>
              </a:gs>
              <a:gs pos="100000">
                <a:srgbClr val="EA8291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divider dark purple">
  <p:cSld name="Full bleed divider dark purple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0" y="-1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6858001" extrusionOk="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631D76"/>
              </a:gs>
              <a:gs pos="100000">
                <a:srgbClr val="7D0063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divider purple">
  <p:cSld name="Full bleed divider purple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6858001" extrusionOk="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7D0063"/>
              </a:gs>
              <a:gs pos="18000">
                <a:srgbClr val="7D0063"/>
              </a:gs>
              <a:gs pos="100000">
                <a:srgbClr val="A873A9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828674" y="1539000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–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»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234950" y="4848225"/>
            <a:ext cx="507900" cy="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7632065" y="4819460"/>
            <a:ext cx="810011" cy="1489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pn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233680" y="175260"/>
            <a:ext cx="8684843" cy="4227237"/>
          </a:xfrm>
          <a:custGeom>
            <a:avLst/>
            <a:gdLst/>
            <a:ahLst/>
            <a:cxnLst/>
            <a:rect l="0" t="0" r="0" b="0"/>
            <a:pathLst>
              <a:path w="8684843" h="5636316" extrusionOk="0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3478"/>
              </a:gs>
              <a:gs pos="100000">
                <a:srgbClr val="0089C4"/>
              </a:gs>
            </a:gsLst>
            <a:lin ang="21001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828002" y="3483855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28002" y="3763118"/>
            <a:ext cx="6792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Víctor Vicente Palacios PhD (Data Scientist</a:t>
            </a:r>
            <a:r>
              <a:rPr lang="en-GB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GB" sz="16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@</a:t>
            </a:r>
            <a:r>
              <a:rPr lang="en-GB" sz="1600" dirty="0" err="1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victorvicpal</a:t>
            </a:r>
            <a:endParaRPr sz="1050" dirty="0"/>
          </a:p>
        </p:txBody>
      </p:sp>
      <p:sp>
        <p:nvSpPr>
          <p:cNvPr id="278" name="Shape 278"/>
          <p:cNvSpPr txBox="1"/>
          <p:nvPr/>
        </p:nvSpPr>
        <p:spPr>
          <a:xfrm>
            <a:off x="828002" y="3860997"/>
            <a:ext cx="432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428170" y="564087"/>
            <a:ext cx="8295861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GB" sz="4000" b="1" dirty="0"/>
              <a:t>MACHINE LEARNING</a:t>
            </a:r>
            <a:r>
              <a:rPr lang="en-GB" sz="4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n-GB" sz="4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CARDIOLOGÍA</a:t>
            </a:r>
            <a:endParaRPr sz="4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0795" y="1386447"/>
            <a:ext cx="2766774" cy="236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591" y="1386449"/>
            <a:ext cx="2139026" cy="21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58" y="1303065"/>
            <a:ext cx="1692522" cy="95204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59" y="2241837"/>
            <a:ext cx="1692522" cy="8596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0" b="27760"/>
          <a:stretch/>
        </p:blipFill>
        <p:spPr>
          <a:xfrm>
            <a:off x="6619058" y="3096088"/>
            <a:ext cx="1692522" cy="924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Ecocardiografía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425"/>
          <p:cNvPicPr preferRelativeResize="0"/>
          <p:nvPr/>
        </p:nvPicPr>
        <p:blipFill rotWithShape="1">
          <a:blip r:embed="rId5">
            <a:alphaModFix/>
          </a:blip>
          <a:srcRect l="16626" r="24205"/>
          <a:stretch/>
        </p:blipFill>
        <p:spPr>
          <a:xfrm>
            <a:off x="278295" y="941525"/>
            <a:ext cx="2160000" cy="3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Resultado de imagen de echocardiography gif philip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897" y="1672880"/>
            <a:ext cx="2561683" cy="19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echocardiogram tes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r="8052"/>
          <a:stretch/>
        </p:blipFill>
        <p:spPr bwMode="auto">
          <a:xfrm>
            <a:off x="2332382" y="1189867"/>
            <a:ext cx="3014869" cy="31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Ecocardiografía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Shape 475"/>
          <p:cNvPicPr preferRelativeResize="0"/>
          <p:nvPr/>
        </p:nvPicPr>
        <p:blipFill rotWithShape="1">
          <a:blip r:embed="rId5">
            <a:alphaModFix/>
          </a:blip>
          <a:srcRect b="7595"/>
          <a:stretch/>
        </p:blipFill>
        <p:spPr>
          <a:xfrm>
            <a:off x="1696278" y="1132473"/>
            <a:ext cx="5608058" cy="3370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90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Guías médicas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04032"/>
              </p:ext>
            </p:extLst>
          </p:nvPr>
        </p:nvGraphicFramePr>
        <p:xfrm>
          <a:off x="841817" y="1774620"/>
          <a:ext cx="7407666" cy="1870054"/>
        </p:xfrm>
        <a:graphic>
          <a:graphicData uri="http://schemas.openxmlformats.org/drawingml/2006/table">
            <a:tbl>
              <a:tblPr firstRow="1" bandRow="1"/>
              <a:tblGrid>
                <a:gridCol w="1481533">
                  <a:extLst>
                    <a:ext uri="{9D8B030D-6E8A-4147-A177-3AD203B41FA5}">
                      <a16:colId xmlns:a16="http://schemas.microsoft.com/office/drawing/2014/main" val="3375369432"/>
                    </a:ext>
                  </a:extLst>
                </a:gridCol>
                <a:gridCol w="1481533">
                  <a:extLst>
                    <a:ext uri="{9D8B030D-6E8A-4147-A177-3AD203B41FA5}">
                      <a16:colId xmlns:a16="http://schemas.microsoft.com/office/drawing/2014/main" val="717937461"/>
                    </a:ext>
                  </a:extLst>
                </a:gridCol>
                <a:gridCol w="1481533">
                  <a:extLst>
                    <a:ext uri="{9D8B030D-6E8A-4147-A177-3AD203B41FA5}">
                      <a16:colId xmlns:a16="http://schemas.microsoft.com/office/drawing/2014/main" val="1332626852"/>
                    </a:ext>
                  </a:extLst>
                </a:gridCol>
                <a:gridCol w="1481533">
                  <a:extLst>
                    <a:ext uri="{9D8B030D-6E8A-4147-A177-3AD203B41FA5}">
                      <a16:colId xmlns:a16="http://schemas.microsoft.com/office/drawing/2014/main" val="2150483602"/>
                    </a:ext>
                  </a:extLst>
                </a:gridCol>
                <a:gridCol w="740767">
                  <a:extLst>
                    <a:ext uri="{9D8B030D-6E8A-4147-A177-3AD203B41FA5}">
                      <a16:colId xmlns:a16="http://schemas.microsoft.com/office/drawing/2014/main" val="1820575812"/>
                    </a:ext>
                  </a:extLst>
                </a:gridCol>
                <a:gridCol w="740767">
                  <a:extLst>
                    <a:ext uri="{9D8B030D-6E8A-4147-A177-3AD203B41FA5}">
                      <a16:colId xmlns:a16="http://schemas.microsoft.com/office/drawing/2014/main" val="3033784597"/>
                    </a:ext>
                  </a:extLst>
                </a:gridCol>
              </a:tblGrid>
              <a:tr h="93502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 smtClean="0"/>
                        <a:t>Velocidad </a:t>
                      </a:r>
                      <a:r>
                        <a:rPr lang="es-ES" sz="1200" b="1" dirty="0" err="1" smtClean="0"/>
                        <a:t>Máx</a:t>
                      </a:r>
                      <a:endParaRPr lang="es-ES" sz="1200" b="1" baseline="0" dirty="0" smtClean="0"/>
                    </a:p>
                    <a:p>
                      <a:pPr algn="ctr"/>
                      <a:r>
                        <a:rPr lang="es-ES" sz="1200" b="1" baseline="0" dirty="0" smtClean="0"/>
                        <a:t>(m/s)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 smtClean="0"/>
                        <a:t>Gradiente</a:t>
                      </a:r>
                      <a:r>
                        <a:rPr lang="es-ES" sz="1200" b="1" baseline="0" dirty="0" smtClean="0"/>
                        <a:t> medio</a:t>
                      </a:r>
                      <a:endParaRPr lang="es-ES" sz="1200" b="1" dirty="0" smtClean="0"/>
                    </a:p>
                    <a:p>
                      <a:pPr algn="ctr"/>
                      <a:r>
                        <a:rPr lang="es-ES" sz="1200" b="1" dirty="0" smtClean="0"/>
                        <a:t>(mm Hg)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 smtClean="0"/>
                        <a:t>AVA</a:t>
                      </a:r>
                      <a:r>
                        <a:rPr lang="es-ES" sz="1200" b="1" baseline="0" dirty="0" smtClean="0"/>
                        <a:t> </a:t>
                      </a:r>
                      <a:r>
                        <a:rPr lang="es-ES" sz="1200" b="1" dirty="0" smtClean="0"/>
                        <a:t>(cm</a:t>
                      </a:r>
                      <a:r>
                        <a:rPr lang="es-ES" sz="1200" b="1" baseline="30000" dirty="0" smtClean="0"/>
                        <a:t>2</a:t>
                      </a:r>
                      <a:r>
                        <a:rPr lang="es-ES" sz="1200" b="1" baseline="0" dirty="0" smtClean="0"/>
                        <a:t>)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VISITAS (</a:t>
                      </a:r>
                      <a:r>
                        <a:rPr lang="en-US" sz="1200" b="1" dirty="0" err="1" smtClean="0"/>
                        <a:t>años</a:t>
                      </a:r>
                      <a:r>
                        <a:rPr lang="en-US" sz="1200" b="1" dirty="0" smtClean="0"/>
                        <a:t>)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56658"/>
                  </a:ext>
                </a:extLst>
              </a:tr>
              <a:tr h="31167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/>
                          </a:solidFill>
                        </a:rPr>
                        <a:t>LEVE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2.5 – 2.9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&lt;20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&gt; 1.5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4278684"/>
                  </a:ext>
                </a:extLst>
              </a:tr>
              <a:tr h="311675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4"/>
                          </a:solidFill>
                        </a:rPr>
                        <a:t>MODERADA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3.0 – 4.0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20 – 40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1.0 – 1.5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3725286"/>
                  </a:ext>
                </a:extLst>
              </a:tr>
              <a:tr h="31167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GRAVE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&gt; 4.0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&gt; 40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&lt; 1.0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4854137"/>
                  </a:ext>
                </a:extLst>
              </a:tr>
            </a:tbl>
          </a:graphicData>
        </a:graphic>
      </p:graphicFrame>
      <p:pic>
        <p:nvPicPr>
          <p:cNvPr id="7" name="Picture 2" descr="European Union Flag (Flag of the European Union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578" y="2451647"/>
            <a:ext cx="290263" cy="19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e Your Web: Usa Flag Pictures - Usa Flag - Usa National Flag - Usa Flag Images - Flag of ameri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197" y="2451647"/>
            <a:ext cx="329721" cy="1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2386235" y="3173644"/>
            <a:ext cx="3870622" cy="1114425"/>
            <a:chOff x="2332843" y="4514539"/>
            <a:chExt cx="3870622" cy="1114425"/>
          </a:xfrm>
        </p:grpSpPr>
        <p:pic>
          <p:nvPicPr>
            <p:cNvPr id="10" name="Shape 568" descr="Resultado de imagen de echocardiogram icon"/>
            <p:cNvPicPr preferRelativeResize="0"/>
            <p:nvPr/>
          </p:nvPicPr>
          <p:blipFill rotWithShape="1">
            <a:blip r:embed="rId5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2332843" y="4514539"/>
              <a:ext cx="1243972" cy="11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78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93615" y="4829859"/>
              <a:ext cx="509850" cy="48378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" name="Conector recto de flecha 11"/>
            <p:cNvCxnSpPr/>
            <p:nvPr/>
          </p:nvCxnSpPr>
          <p:spPr>
            <a:xfrm flipV="1">
              <a:off x="3807724" y="5059674"/>
              <a:ext cx="1518829" cy="12076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3" name="Grupo 12"/>
          <p:cNvGrpSpPr/>
          <p:nvPr/>
        </p:nvGrpSpPr>
        <p:grpSpPr>
          <a:xfrm>
            <a:off x="2281099" y="1136770"/>
            <a:ext cx="4342819" cy="1414603"/>
            <a:chOff x="2227707" y="2477665"/>
            <a:chExt cx="4342819" cy="1414603"/>
          </a:xfrm>
        </p:grpSpPr>
        <p:pic>
          <p:nvPicPr>
            <p:cNvPr id="14" name="Shape 568" descr="Resultado de imagen de echocardiogram icon"/>
            <p:cNvPicPr preferRelativeResize="0"/>
            <p:nvPr/>
          </p:nvPicPr>
          <p:blipFill rotWithShape="1">
            <a:blip r:embed="rId5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5326554" y="2777843"/>
              <a:ext cx="1243972" cy="11144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Grupo 14"/>
            <p:cNvGrpSpPr/>
            <p:nvPr/>
          </p:nvGrpSpPr>
          <p:grpSpPr>
            <a:xfrm>
              <a:off x="2332843" y="2777843"/>
              <a:ext cx="1243972" cy="1114425"/>
              <a:chOff x="966778" y="1679122"/>
              <a:chExt cx="1243972" cy="1114425"/>
            </a:xfrm>
          </p:grpSpPr>
          <p:pic>
            <p:nvPicPr>
              <p:cNvPr id="20" name="Shape 568" descr="Resultado de imagen de echocardiogram icon"/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72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966778" y="1679122"/>
                <a:ext cx="1243972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Shape 568" descr="Resultado de imagen de echocardiogram icon"/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7200"/>
                        </a14:imgEffect>
                      </a14:imgLayer>
                    </a14:imgProps>
                  </a:ext>
                </a:extLst>
              </a:blip>
              <a:srcRect l="48869"/>
              <a:stretch/>
            </p:blipFill>
            <p:spPr>
              <a:xfrm>
                <a:off x="1574696" y="1679122"/>
                <a:ext cx="636054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6" name="Conector recto de flecha 15"/>
            <p:cNvCxnSpPr/>
            <p:nvPr/>
          </p:nvCxnSpPr>
          <p:spPr>
            <a:xfrm flipV="1">
              <a:off x="3807724" y="3335055"/>
              <a:ext cx="1518829" cy="12076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7" name="Picture 2" descr="Resultado de imagen de time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3620" y="2839677"/>
              <a:ext cx="527040" cy="42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CuadroTexto 17"/>
            <p:cNvSpPr txBox="1"/>
            <p:nvPr/>
          </p:nvSpPr>
          <p:spPr>
            <a:xfrm>
              <a:off x="5568467" y="2477665"/>
              <a:ext cx="7601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b="1" dirty="0" smtClean="0">
                  <a:solidFill>
                    <a:srgbClr val="FF0000"/>
                  </a:solidFill>
                </a:rPr>
                <a:t>SEVERE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2227707" y="2477665"/>
              <a:ext cx="1454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b="1" dirty="0" smtClean="0">
                  <a:solidFill>
                    <a:schemeClr val="accent1"/>
                  </a:solidFill>
                </a:rPr>
                <a:t>MILD </a:t>
              </a:r>
              <a:r>
                <a:rPr lang="es-ES" sz="1100" b="1" dirty="0" smtClean="0">
                  <a:solidFill>
                    <a:schemeClr val="tx1"/>
                  </a:solidFill>
                </a:rPr>
                <a:t>/</a:t>
              </a:r>
              <a:r>
                <a:rPr lang="es-ES" sz="1100" b="1" dirty="0" smtClean="0">
                  <a:solidFill>
                    <a:schemeClr val="accent1"/>
                  </a:solidFill>
                </a:rPr>
                <a:t> </a:t>
              </a:r>
              <a:r>
                <a:rPr lang="es-ES" sz="1100" b="1" dirty="0">
                  <a:solidFill>
                    <a:schemeClr val="accent4"/>
                  </a:solidFill>
                </a:rPr>
                <a:t>MODERATE</a:t>
              </a:r>
              <a:endParaRPr lang="en-US" sz="11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8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variables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06994" y="1847361"/>
            <a:ext cx="1778956" cy="6674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346 </a:t>
            </a:r>
            <a:r>
              <a:rPr lang="en-US" b="1" dirty="0" err="1"/>
              <a:t>medidas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 smtClean="0"/>
              <a:t>ecocardiográficas</a:t>
            </a:r>
            <a:endParaRPr lang="en-US" b="1" dirty="0"/>
          </a:p>
        </p:txBody>
      </p:sp>
      <p:grpSp>
        <p:nvGrpSpPr>
          <p:cNvPr id="7" name="Grupo 6"/>
          <p:cNvGrpSpPr/>
          <p:nvPr/>
        </p:nvGrpSpPr>
        <p:grpSpPr>
          <a:xfrm>
            <a:off x="6648249" y="1653154"/>
            <a:ext cx="1926799" cy="2052212"/>
            <a:chOff x="6494960" y="1735474"/>
            <a:chExt cx="1926799" cy="2052212"/>
          </a:xfrm>
        </p:grpSpPr>
        <p:pic>
          <p:nvPicPr>
            <p:cNvPr id="4098" name="Picture 2" descr="Resultado de imagen de compres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4960" y="1735474"/>
              <a:ext cx="1926799" cy="2052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uadroTexto 5"/>
            <p:cNvSpPr txBox="1"/>
            <p:nvPr/>
          </p:nvSpPr>
          <p:spPr>
            <a:xfrm rot="289240">
              <a:off x="6590758" y="2374713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PCA</a:t>
              </a:r>
              <a:endParaRPr lang="en-US" b="1" dirty="0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606994" y="2796794"/>
            <a:ext cx="1778956" cy="6674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96.000 </a:t>
            </a:r>
            <a:r>
              <a:rPr lang="en-US" b="1" dirty="0" err="1" smtClean="0"/>
              <a:t>ecocardiogramas</a:t>
            </a:r>
            <a:endParaRPr lang="en-US" b="1" dirty="0"/>
          </a:p>
        </p:txBody>
      </p:sp>
      <p:grpSp>
        <p:nvGrpSpPr>
          <p:cNvPr id="9" name="Grupo 8"/>
          <p:cNvGrpSpPr/>
          <p:nvPr/>
        </p:nvGrpSpPr>
        <p:grpSpPr>
          <a:xfrm>
            <a:off x="3309579" y="1651378"/>
            <a:ext cx="2238234" cy="2053988"/>
            <a:chOff x="3269467" y="1523046"/>
            <a:chExt cx="2238234" cy="2053988"/>
          </a:xfrm>
        </p:grpSpPr>
        <p:pic>
          <p:nvPicPr>
            <p:cNvPr id="4102" name="Picture 6" descr="Imagen relacionada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1453" r="6088" b="6642"/>
            <a:stretch/>
          </p:blipFill>
          <p:spPr bwMode="auto">
            <a:xfrm>
              <a:off x="3269467" y="1523046"/>
              <a:ext cx="2238234" cy="205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/>
            <p:cNvSpPr txBox="1"/>
            <p:nvPr/>
          </p:nvSpPr>
          <p:spPr>
            <a:xfrm rot="21292575">
              <a:off x="4189054" y="2335829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DATOS</a:t>
              </a:r>
              <a:endParaRPr lang="en-US" b="1" dirty="0"/>
            </a:p>
          </p:txBody>
        </p:sp>
      </p:grpSp>
      <p:cxnSp>
        <p:nvCxnSpPr>
          <p:cNvPr id="11" name="Conector curvado 10"/>
          <p:cNvCxnSpPr>
            <a:stCxn id="5" idx="3"/>
            <a:endCxn id="4102" idx="1"/>
          </p:cNvCxnSpPr>
          <p:nvPr/>
        </p:nvCxnSpPr>
        <p:spPr>
          <a:xfrm>
            <a:off x="2385950" y="2181084"/>
            <a:ext cx="923629" cy="497288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Conector curvado 13"/>
          <p:cNvCxnSpPr>
            <a:stCxn id="12" idx="3"/>
            <a:endCxn id="4102" idx="1"/>
          </p:cNvCxnSpPr>
          <p:nvPr/>
        </p:nvCxnSpPr>
        <p:spPr>
          <a:xfrm flipV="1">
            <a:off x="2385950" y="2678372"/>
            <a:ext cx="923629" cy="45214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Flecha derecha 14"/>
          <p:cNvSpPr/>
          <p:nvPr/>
        </p:nvSpPr>
        <p:spPr>
          <a:xfrm>
            <a:off x="5609229" y="2428470"/>
            <a:ext cx="812042" cy="368324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variables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27" y="1271114"/>
            <a:ext cx="1823626" cy="2683036"/>
          </a:xfrm>
          <a:prstGeom prst="rect">
            <a:avLst/>
          </a:prstGeom>
        </p:spPr>
      </p:pic>
      <p:sp>
        <p:nvSpPr>
          <p:cNvPr id="22" name="Rectángulo redondeado 21"/>
          <p:cNvSpPr/>
          <p:nvPr/>
        </p:nvSpPr>
        <p:spPr>
          <a:xfrm>
            <a:off x="606994" y="1847361"/>
            <a:ext cx="1778956" cy="6674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346 </a:t>
            </a:r>
            <a:r>
              <a:rPr lang="en-US" b="1" dirty="0" err="1"/>
              <a:t>medidas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 smtClean="0"/>
              <a:t>ecocardiográficas</a:t>
            </a:r>
            <a:endParaRPr lang="en-US" b="1" dirty="0"/>
          </a:p>
        </p:txBody>
      </p:sp>
      <p:sp>
        <p:nvSpPr>
          <p:cNvPr id="23" name="Rectángulo redondeado 22"/>
          <p:cNvSpPr/>
          <p:nvPr/>
        </p:nvSpPr>
        <p:spPr>
          <a:xfrm>
            <a:off x="606994" y="2796794"/>
            <a:ext cx="1778956" cy="6674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96.000 </a:t>
            </a:r>
            <a:r>
              <a:rPr lang="en-US" b="1" dirty="0" err="1" smtClean="0"/>
              <a:t>ecocardiogramas</a:t>
            </a:r>
            <a:endParaRPr lang="en-US" b="1" dirty="0"/>
          </a:p>
        </p:txBody>
      </p:sp>
      <p:grpSp>
        <p:nvGrpSpPr>
          <p:cNvPr id="24" name="Grupo 23"/>
          <p:cNvGrpSpPr/>
          <p:nvPr/>
        </p:nvGrpSpPr>
        <p:grpSpPr>
          <a:xfrm>
            <a:off x="3309579" y="1651378"/>
            <a:ext cx="2238234" cy="2053988"/>
            <a:chOff x="3269467" y="1523046"/>
            <a:chExt cx="2238234" cy="2053988"/>
          </a:xfrm>
        </p:grpSpPr>
        <p:pic>
          <p:nvPicPr>
            <p:cNvPr id="25" name="Picture 6" descr="Imagen relacionada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1453" r="6088" b="6642"/>
            <a:stretch/>
          </p:blipFill>
          <p:spPr bwMode="auto">
            <a:xfrm>
              <a:off x="3269467" y="1523046"/>
              <a:ext cx="2238234" cy="205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adroTexto 25"/>
            <p:cNvSpPr txBox="1"/>
            <p:nvPr/>
          </p:nvSpPr>
          <p:spPr>
            <a:xfrm rot="21292575">
              <a:off x="4189054" y="2335829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DATOS</a:t>
              </a:r>
              <a:endParaRPr lang="en-US" b="1" dirty="0"/>
            </a:p>
          </p:txBody>
        </p:sp>
      </p:grpSp>
      <p:cxnSp>
        <p:nvCxnSpPr>
          <p:cNvPr id="27" name="Conector curvado 26"/>
          <p:cNvCxnSpPr>
            <a:stCxn id="22" idx="3"/>
            <a:endCxn id="25" idx="1"/>
          </p:cNvCxnSpPr>
          <p:nvPr/>
        </p:nvCxnSpPr>
        <p:spPr>
          <a:xfrm>
            <a:off x="2385950" y="2181084"/>
            <a:ext cx="923629" cy="497288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onector curvado 27"/>
          <p:cNvCxnSpPr>
            <a:stCxn id="23" idx="3"/>
            <a:endCxn id="25" idx="1"/>
          </p:cNvCxnSpPr>
          <p:nvPr/>
        </p:nvCxnSpPr>
        <p:spPr>
          <a:xfrm flipV="1">
            <a:off x="2385950" y="2678372"/>
            <a:ext cx="923629" cy="45214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Flecha derecha 28"/>
          <p:cNvSpPr/>
          <p:nvPr/>
        </p:nvSpPr>
        <p:spPr>
          <a:xfrm>
            <a:off x="5609229" y="2428470"/>
            <a:ext cx="812042" cy="368324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0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variables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rupo 36"/>
          <p:cNvGrpSpPr/>
          <p:nvPr/>
        </p:nvGrpSpPr>
        <p:grpSpPr>
          <a:xfrm>
            <a:off x="2416633" y="900809"/>
            <a:ext cx="3396343" cy="3879668"/>
            <a:chOff x="627017" y="1841863"/>
            <a:chExt cx="3396343" cy="3879668"/>
          </a:xfrm>
        </p:grpSpPr>
        <p:cxnSp>
          <p:nvCxnSpPr>
            <p:cNvPr id="38" name="Conector recto de flecha 37"/>
            <p:cNvCxnSpPr/>
            <p:nvPr/>
          </p:nvCxnSpPr>
          <p:spPr>
            <a:xfrm rot="10800000">
              <a:off x="1802674" y="1841863"/>
              <a:ext cx="0" cy="2717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/>
            <p:nvPr/>
          </p:nvCxnSpPr>
          <p:spPr>
            <a:xfrm flipV="1">
              <a:off x="1449977" y="4180114"/>
              <a:ext cx="2573383" cy="26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/>
            <p:cNvCxnSpPr/>
            <p:nvPr/>
          </p:nvCxnSpPr>
          <p:spPr>
            <a:xfrm flipH="1">
              <a:off x="627017" y="3958046"/>
              <a:ext cx="1371600" cy="1763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/>
          <p:cNvGrpSpPr/>
          <p:nvPr/>
        </p:nvGrpSpPr>
        <p:grpSpPr>
          <a:xfrm>
            <a:off x="3387636" y="1447418"/>
            <a:ext cx="2111830" cy="2865118"/>
            <a:chOff x="3387636" y="2381798"/>
            <a:chExt cx="2111830" cy="2865118"/>
          </a:xfrm>
        </p:grpSpPr>
        <p:sp>
          <p:nvSpPr>
            <p:cNvPr id="42" name="Rectángulo 41"/>
            <p:cNvSpPr/>
            <p:nvPr/>
          </p:nvSpPr>
          <p:spPr>
            <a:xfrm>
              <a:off x="5368837" y="2521132"/>
              <a:ext cx="130629" cy="130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4737467" y="2908666"/>
              <a:ext cx="130629" cy="130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ángulo isósceles 43"/>
            <p:cNvSpPr/>
            <p:nvPr/>
          </p:nvSpPr>
          <p:spPr>
            <a:xfrm>
              <a:off x="4010302" y="4754880"/>
              <a:ext cx="169817" cy="15675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ángulo isósceles 44"/>
            <p:cNvSpPr/>
            <p:nvPr/>
          </p:nvSpPr>
          <p:spPr>
            <a:xfrm>
              <a:off x="4162702" y="5090162"/>
              <a:ext cx="169817" cy="15675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ángulo isósceles 45"/>
            <p:cNvSpPr/>
            <p:nvPr/>
          </p:nvSpPr>
          <p:spPr>
            <a:xfrm>
              <a:off x="4419604" y="4628603"/>
              <a:ext cx="169817" cy="15675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5203378" y="3126381"/>
              <a:ext cx="130629" cy="130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ipse 47"/>
            <p:cNvSpPr/>
            <p:nvPr/>
          </p:nvSpPr>
          <p:spPr>
            <a:xfrm>
              <a:off x="3788233" y="2508070"/>
              <a:ext cx="156755" cy="15675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ipse 48"/>
            <p:cNvSpPr/>
            <p:nvPr/>
          </p:nvSpPr>
          <p:spPr>
            <a:xfrm>
              <a:off x="3901444" y="2843352"/>
              <a:ext cx="156755" cy="15675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ipse 49"/>
            <p:cNvSpPr/>
            <p:nvPr/>
          </p:nvSpPr>
          <p:spPr>
            <a:xfrm>
              <a:off x="3387636" y="2381798"/>
              <a:ext cx="156755" cy="15675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CuadroTexto 50"/>
          <p:cNvSpPr txBox="1"/>
          <p:nvPr/>
        </p:nvSpPr>
        <p:spPr>
          <a:xfrm>
            <a:off x="718457" y="1317523"/>
            <a:ext cx="2085827" cy="2390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X</a:t>
            </a:r>
            <a:r>
              <a:rPr lang="en-US" sz="3200" b="1" baseline="-25000" dirty="0" err="1" smtClean="0"/>
              <a:t>nm</a:t>
            </a:r>
            <a:endParaRPr lang="en-US" sz="3200" b="1" baseline="-25000" dirty="0" smtClean="0"/>
          </a:p>
          <a:p>
            <a:endParaRPr lang="en-US" sz="3200" b="1" baseline="-25000" dirty="0" smtClean="0"/>
          </a:p>
          <a:p>
            <a:r>
              <a:rPr lang="en-US" sz="2400" dirty="0" smtClean="0"/>
              <a:t>n  elements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 features </a:t>
            </a:r>
          </a:p>
          <a:p>
            <a:r>
              <a:rPr lang="en-US" sz="2400" dirty="0" smtClean="0"/>
              <a:t>d  dimensions</a:t>
            </a:r>
            <a:endParaRPr lang="en-US" sz="2400" b="1" baseline="-25000" dirty="0" smtClean="0"/>
          </a:p>
          <a:p>
            <a:r>
              <a:rPr lang="en-US" sz="2400" dirty="0" smtClean="0"/>
              <a:t>j   groups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73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variables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rupo 50"/>
          <p:cNvGrpSpPr/>
          <p:nvPr/>
        </p:nvGrpSpPr>
        <p:grpSpPr>
          <a:xfrm>
            <a:off x="2416633" y="900774"/>
            <a:ext cx="3396343" cy="3879668"/>
            <a:chOff x="2416633" y="1841863"/>
            <a:chExt cx="3396343" cy="3879668"/>
          </a:xfrm>
        </p:grpSpPr>
        <p:sp>
          <p:nvSpPr>
            <p:cNvPr id="52" name="Elipse 51"/>
            <p:cNvSpPr/>
            <p:nvPr/>
          </p:nvSpPr>
          <p:spPr>
            <a:xfrm rot="19137567">
              <a:off x="3793363" y="4534928"/>
              <a:ext cx="966651" cy="7837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upo 52"/>
            <p:cNvGrpSpPr/>
            <p:nvPr/>
          </p:nvGrpSpPr>
          <p:grpSpPr>
            <a:xfrm>
              <a:off x="2416633" y="1841863"/>
              <a:ext cx="3396343" cy="3879668"/>
              <a:chOff x="627017" y="1841863"/>
              <a:chExt cx="3396343" cy="3879668"/>
            </a:xfrm>
          </p:grpSpPr>
          <p:cxnSp>
            <p:nvCxnSpPr>
              <p:cNvPr id="66" name="Conector recto de flecha 65"/>
              <p:cNvCxnSpPr/>
              <p:nvPr/>
            </p:nvCxnSpPr>
            <p:spPr>
              <a:xfrm rot="10800000">
                <a:off x="1802674" y="1841863"/>
                <a:ext cx="0" cy="27170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de flecha 66"/>
              <p:cNvCxnSpPr/>
              <p:nvPr/>
            </p:nvCxnSpPr>
            <p:spPr>
              <a:xfrm flipV="1">
                <a:off x="1449977" y="4180114"/>
                <a:ext cx="2573383" cy="261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de flecha 67"/>
              <p:cNvCxnSpPr/>
              <p:nvPr/>
            </p:nvCxnSpPr>
            <p:spPr>
              <a:xfrm flipH="1">
                <a:off x="627017" y="3958046"/>
                <a:ext cx="1371600" cy="17634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Elipse 53"/>
            <p:cNvSpPr/>
            <p:nvPr/>
          </p:nvSpPr>
          <p:spPr>
            <a:xfrm rot="2328682">
              <a:off x="3268058" y="2390503"/>
              <a:ext cx="940526" cy="54864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Elipse 54"/>
            <p:cNvSpPr/>
            <p:nvPr/>
          </p:nvSpPr>
          <p:spPr>
            <a:xfrm rot="19424814">
              <a:off x="4632692" y="2356569"/>
              <a:ext cx="1084217" cy="105149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upo 55"/>
            <p:cNvGrpSpPr/>
            <p:nvPr/>
          </p:nvGrpSpPr>
          <p:grpSpPr>
            <a:xfrm>
              <a:off x="3387636" y="2381798"/>
              <a:ext cx="2111830" cy="2865118"/>
              <a:chOff x="3387636" y="2381798"/>
              <a:chExt cx="2111830" cy="2865118"/>
            </a:xfrm>
          </p:grpSpPr>
          <p:sp>
            <p:nvSpPr>
              <p:cNvPr id="57" name="Rectángulo 56"/>
              <p:cNvSpPr/>
              <p:nvPr/>
            </p:nvSpPr>
            <p:spPr>
              <a:xfrm>
                <a:off x="5368837" y="2521132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ángulo 57"/>
              <p:cNvSpPr/>
              <p:nvPr/>
            </p:nvSpPr>
            <p:spPr>
              <a:xfrm>
                <a:off x="4737467" y="2908666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iángulo isósceles 58"/>
              <p:cNvSpPr/>
              <p:nvPr/>
            </p:nvSpPr>
            <p:spPr>
              <a:xfrm>
                <a:off x="4010302" y="4754880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iángulo isósceles 59"/>
              <p:cNvSpPr/>
              <p:nvPr/>
            </p:nvSpPr>
            <p:spPr>
              <a:xfrm>
                <a:off x="4162702" y="5090162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riángulo isósceles 60"/>
              <p:cNvSpPr/>
              <p:nvPr/>
            </p:nvSpPr>
            <p:spPr>
              <a:xfrm>
                <a:off x="4419604" y="4628603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5203378" y="3126381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ipse 62"/>
              <p:cNvSpPr/>
              <p:nvPr/>
            </p:nvSpPr>
            <p:spPr>
              <a:xfrm>
                <a:off x="3788233" y="2508070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ipse 63"/>
              <p:cNvSpPr/>
              <p:nvPr/>
            </p:nvSpPr>
            <p:spPr>
              <a:xfrm>
                <a:off x="3901444" y="2843352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ipse 64"/>
              <p:cNvSpPr/>
              <p:nvPr/>
            </p:nvSpPr>
            <p:spPr>
              <a:xfrm>
                <a:off x="3387636" y="2381798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CuadroTexto 68"/>
          <p:cNvSpPr txBox="1"/>
          <p:nvPr/>
        </p:nvSpPr>
        <p:spPr>
          <a:xfrm>
            <a:off x="718457" y="1317488"/>
            <a:ext cx="2085827" cy="2390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X</a:t>
            </a:r>
            <a:r>
              <a:rPr lang="en-US" sz="3200" b="1" baseline="-25000" dirty="0" err="1" smtClean="0"/>
              <a:t>nm</a:t>
            </a:r>
            <a:endParaRPr lang="en-US" sz="3200" b="1" baseline="-25000" dirty="0" smtClean="0"/>
          </a:p>
          <a:p>
            <a:endParaRPr lang="en-US" sz="3200" b="1" baseline="-25000" dirty="0" smtClean="0"/>
          </a:p>
          <a:p>
            <a:r>
              <a:rPr lang="en-US" sz="2400" dirty="0" smtClean="0"/>
              <a:t>n  elements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 features </a:t>
            </a:r>
          </a:p>
          <a:p>
            <a:r>
              <a:rPr lang="en-US" sz="2400" dirty="0" smtClean="0"/>
              <a:t>d  dimensions</a:t>
            </a:r>
            <a:endParaRPr lang="en-US" sz="2400" b="1" baseline="-25000" dirty="0" smtClean="0"/>
          </a:p>
          <a:p>
            <a:r>
              <a:rPr lang="en-US" sz="2400" dirty="0" smtClean="0"/>
              <a:t>j   groups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222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variables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Conector recto de flecha 29"/>
          <p:cNvCxnSpPr/>
          <p:nvPr/>
        </p:nvCxnSpPr>
        <p:spPr>
          <a:xfrm flipV="1">
            <a:off x="3592289" y="2429123"/>
            <a:ext cx="4075608" cy="836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 rot="20918644">
            <a:off x="7372510" y="1954453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sz="2400" baseline="-25000" dirty="0" smtClean="0">
                <a:solidFill>
                  <a:srgbClr val="FF0000"/>
                </a:solidFill>
              </a:rPr>
              <a:t>i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32" name="Grupo 31"/>
          <p:cNvGrpSpPr/>
          <p:nvPr/>
        </p:nvGrpSpPr>
        <p:grpSpPr>
          <a:xfrm>
            <a:off x="2416633" y="900769"/>
            <a:ext cx="3396343" cy="3879668"/>
            <a:chOff x="2416633" y="1841863"/>
            <a:chExt cx="3396343" cy="3879668"/>
          </a:xfrm>
        </p:grpSpPr>
        <p:sp>
          <p:nvSpPr>
            <p:cNvPr id="33" name="Elipse 32"/>
            <p:cNvSpPr/>
            <p:nvPr/>
          </p:nvSpPr>
          <p:spPr>
            <a:xfrm rot="19137567">
              <a:off x="3793363" y="4534928"/>
              <a:ext cx="966651" cy="7837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o 33"/>
            <p:cNvGrpSpPr/>
            <p:nvPr/>
          </p:nvGrpSpPr>
          <p:grpSpPr>
            <a:xfrm>
              <a:off x="2416633" y="1841863"/>
              <a:ext cx="3396343" cy="3879668"/>
              <a:chOff x="627017" y="1841863"/>
              <a:chExt cx="3396343" cy="3879668"/>
            </a:xfrm>
          </p:grpSpPr>
          <p:cxnSp>
            <p:nvCxnSpPr>
              <p:cNvPr id="56" name="Conector recto de flecha 55"/>
              <p:cNvCxnSpPr/>
              <p:nvPr/>
            </p:nvCxnSpPr>
            <p:spPr>
              <a:xfrm rot="10800000">
                <a:off x="1802674" y="1841863"/>
                <a:ext cx="0" cy="27170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/>
              <p:nvPr/>
            </p:nvCxnSpPr>
            <p:spPr>
              <a:xfrm flipV="1">
                <a:off x="1449977" y="4180114"/>
                <a:ext cx="2573383" cy="261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de flecha 57"/>
              <p:cNvCxnSpPr/>
              <p:nvPr/>
            </p:nvCxnSpPr>
            <p:spPr>
              <a:xfrm flipH="1">
                <a:off x="627017" y="3958046"/>
                <a:ext cx="1371600" cy="17634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Elipse 34"/>
            <p:cNvSpPr/>
            <p:nvPr/>
          </p:nvSpPr>
          <p:spPr>
            <a:xfrm rot="2328682">
              <a:off x="3268058" y="2390503"/>
              <a:ext cx="940526" cy="54864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lipse 35"/>
            <p:cNvSpPr/>
            <p:nvPr/>
          </p:nvSpPr>
          <p:spPr>
            <a:xfrm rot="19424814">
              <a:off x="4632692" y="2356569"/>
              <a:ext cx="1084217" cy="105149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upo 45"/>
            <p:cNvGrpSpPr/>
            <p:nvPr/>
          </p:nvGrpSpPr>
          <p:grpSpPr>
            <a:xfrm>
              <a:off x="3387636" y="2381798"/>
              <a:ext cx="2111830" cy="2865118"/>
              <a:chOff x="3387636" y="2381798"/>
              <a:chExt cx="2111830" cy="2865118"/>
            </a:xfrm>
          </p:grpSpPr>
          <p:sp>
            <p:nvSpPr>
              <p:cNvPr id="47" name="Rectángulo 46"/>
              <p:cNvSpPr/>
              <p:nvPr/>
            </p:nvSpPr>
            <p:spPr>
              <a:xfrm>
                <a:off x="5368837" y="2521132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ángulo 47"/>
              <p:cNvSpPr/>
              <p:nvPr/>
            </p:nvSpPr>
            <p:spPr>
              <a:xfrm>
                <a:off x="4737467" y="2908666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ángulo isósceles 48"/>
              <p:cNvSpPr/>
              <p:nvPr/>
            </p:nvSpPr>
            <p:spPr>
              <a:xfrm>
                <a:off x="4010302" y="4754880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ángulo isósceles 49"/>
              <p:cNvSpPr/>
              <p:nvPr/>
            </p:nvSpPr>
            <p:spPr>
              <a:xfrm>
                <a:off x="4162702" y="5090162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riángulo isósceles 50"/>
              <p:cNvSpPr/>
              <p:nvPr/>
            </p:nvSpPr>
            <p:spPr>
              <a:xfrm>
                <a:off x="4419604" y="4628603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ángulo 51"/>
              <p:cNvSpPr/>
              <p:nvPr/>
            </p:nvSpPr>
            <p:spPr>
              <a:xfrm>
                <a:off x="5203378" y="3126381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3788233" y="2508070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3901444" y="2843352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3387636" y="2381798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9" name="CuadroTexto 58"/>
          <p:cNvSpPr txBox="1"/>
          <p:nvPr/>
        </p:nvSpPr>
        <p:spPr>
          <a:xfrm>
            <a:off x="718457" y="1317483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X</a:t>
            </a:r>
            <a:r>
              <a:rPr lang="en-US" sz="3200" b="1" baseline="-25000" dirty="0" err="1" smtClean="0"/>
              <a:t>nm</a:t>
            </a:r>
            <a:endParaRPr lang="en-US" sz="3200" b="1" baseline="-25000" dirty="0" smtClean="0"/>
          </a:p>
        </p:txBody>
      </p:sp>
      <p:cxnSp>
        <p:nvCxnSpPr>
          <p:cNvPr id="60" name="Conector curvado 59"/>
          <p:cNvCxnSpPr/>
          <p:nvPr/>
        </p:nvCxnSpPr>
        <p:spPr>
          <a:xfrm rot="16200000" flipH="1">
            <a:off x="1036321" y="2276724"/>
            <a:ext cx="918752" cy="56170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curvado 60"/>
          <p:cNvCxnSpPr/>
          <p:nvPr/>
        </p:nvCxnSpPr>
        <p:spPr>
          <a:xfrm rot="5400000">
            <a:off x="473015" y="2275124"/>
            <a:ext cx="894803" cy="5888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CuadroTexto 61"/>
          <p:cNvSpPr txBox="1"/>
          <p:nvPr/>
        </p:nvSpPr>
        <p:spPr>
          <a:xfrm>
            <a:off x="299592" y="3066278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R</a:t>
            </a:r>
            <a:r>
              <a:rPr lang="en-US" sz="3200" b="1" baseline="-25000" dirty="0" err="1" smtClean="0"/>
              <a:t>nd</a:t>
            </a:r>
            <a:endParaRPr lang="en-US" sz="3200" b="1" baseline="-25000" dirty="0" smtClean="0"/>
          </a:p>
        </p:txBody>
      </p:sp>
      <p:sp>
        <p:nvSpPr>
          <p:cNvPr id="63" name="CuadroTexto 62"/>
          <p:cNvSpPr txBox="1"/>
          <p:nvPr/>
        </p:nvSpPr>
        <p:spPr>
          <a:xfrm>
            <a:off x="1449125" y="3070242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C</a:t>
            </a:r>
            <a:r>
              <a:rPr lang="en-US" sz="3200" b="1" baseline="-25000" dirty="0" err="1" smtClean="0"/>
              <a:t>md</a:t>
            </a:r>
            <a:endParaRPr lang="en-US" sz="3200" b="1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7661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variables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718457" y="1317483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X</a:t>
            </a:r>
            <a:r>
              <a:rPr lang="en-US" sz="3200" b="1" baseline="-25000" dirty="0" err="1" smtClean="0"/>
              <a:t>nm</a:t>
            </a:r>
            <a:endParaRPr lang="en-US" sz="3200" b="1" baseline="-25000" dirty="0" smtClean="0"/>
          </a:p>
        </p:txBody>
      </p:sp>
      <p:cxnSp>
        <p:nvCxnSpPr>
          <p:cNvPr id="60" name="Conector curvado 59"/>
          <p:cNvCxnSpPr/>
          <p:nvPr/>
        </p:nvCxnSpPr>
        <p:spPr>
          <a:xfrm rot="16200000" flipH="1">
            <a:off x="1036321" y="2276724"/>
            <a:ext cx="918752" cy="56170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curvado 60"/>
          <p:cNvCxnSpPr/>
          <p:nvPr/>
        </p:nvCxnSpPr>
        <p:spPr>
          <a:xfrm rot="5400000">
            <a:off x="473015" y="2275124"/>
            <a:ext cx="894803" cy="5888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CuadroTexto 61"/>
          <p:cNvSpPr txBox="1"/>
          <p:nvPr/>
        </p:nvSpPr>
        <p:spPr>
          <a:xfrm>
            <a:off x="299592" y="3066278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R</a:t>
            </a:r>
            <a:r>
              <a:rPr lang="en-US" sz="3200" b="1" baseline="-25000" dirty="0" err="1" smtClean="0"/>
              <a:t>nd</a:t>
            </a:r>
            <a:endParaRPr lang="en-US" sz="3200" b="1" baseline="-25000" dirty="0" smtClean="0"/>
          </a:p>
        </p:txBody>
      </p:sp>
      <p:sp>
        <p:nvSpPr>
          <p:cNvPr id="63" name="CuadroTexto 62"/>
          <p:cNvSpPr txBox="1"/>
          <p:nvPr/>
        </p:nvSpPr>
        <p:spPr>
          <a:xfrm>
            <a:off x="1449125" y="3070242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C</a:t>
            </a:r>
            <a:r>
              <a:rPr lang="en-US" sz="3200" b="1" baseline="-25000" dirty="0" err="1" smtClean="0"/>
              <a:t>md</a:t>
            </a:r>
            <a:endParaRPr lang="en-US" sz="3200" b="1" baseline="-25000" dirty="0" smtClean="0"/>
          </a:p>
        </p:txBody>
      </p:sp>
      <p:sp>
        <p:nvSpPr>
          <p:cNvPr id="37" name="CuadroTexto 36"/>
          <p:cNvSpPr txBox="1"/>
          <p:nvPr/>
        </p:nvSpPr>
        <p:spPr>
          <a:xfrm rot="20918644">
            <a:off x="7658356" y="3460565"/>
            <a:ext cx="42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sz="2400" baseline="-25000" dirty="0" smtClean="0">
                <a:solidFill>
                  <a:srgbClr val="FF0000"/>
                </a:solidFill>
              </a:rPr>
              <a:t>i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38" name="Grupo 37"/>
          <p:cNvGrpSpPr/>
          <p:nvPr/>
        </p:nvGrpSpPr>
        <p:grpSpPr>
          <a:xfrm>
            <a:off x="2416633" y="900773"/>
            <a:ext cx="3396343" cy="3879668"/>
            <a:chOff x="2416633" y="1841863"/>
            <a:chExt cx="3396343" cy="3879668"/>
          </a:xfrm>
        </p:grpSpPr>
        <p:sp>
          <p:nvSpPr>
            <p:cNvPr id="39" name="Elipse 38"/>
            <p:cNvSpPr/>
            <p:nvPr/>
          </p:nvSpPr>
          <p:spPr>
            <a:xfrm rot="19137567">
              <a:off x="3793363" y="4534928"/>
              <a:ext cx="966651" cy="7837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upo 39"/>
            <p:cNvGrpSpPr/>
            <p:nvPr/>
          </p:nvGrpSpPr>
          <p:grpSpPr>
            <a:xfrm>
              <a:off x="2416633" y="1841863"/>
              <a:ext cx="3396343" cy="3879668"/>
              <a:chOff x="627017" y="1841863"/>
              <a:chExt cx="3396343" cy="3879668"/>
            </a:xfrm>
          </p:grpSpPr>
          <p:cxnSp>
            <p:nvCxnSpPr>
              <p:cNvPr id="71" name="Conector recto de flecha 70"/>
              <p:cNvCxnSpPr/>
              <p:nvPr/>
            </p:nvCxnSpPr>
            <p:spPr>
              <a:xfrm rot="10800000">
                <a:off x="1802674" y="1841863"/>
                <a:ext cx="0" cy="27170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/>
              <p:cNvCxnSpPr/>
              <p:nvPr/>
            </p:nvCxnSpPr>
            <p:spPr>
              <a:xfrm flipV="1">
                <a:off x="1449977" y="4180114"/>
                <a:ext cx="2573383" cy="261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/>
              <p:cNvCxnSpPr/>
              <p:nvPr/>
            </p:nvCxnSpPr>
            <p:spPr>
              <a:xfrm flipH="1">
                <a:off x="627017" y="3958046"/>
                <a:ext cx="1371600" cy="17634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Elipse 40"/>
            <p:cNvSpPr/>
            <p:nvPr/>
          </p:nvSpPr>
          <p:spPr>
            <a:xfrm rot="2328682">
              <a:off x="3268058" y="2390503"/>
              <a:ext cx="940526" cy="54864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ipse 41"/>
            <p:cNvSpPr/>
            <p:nvPr/>
          </p:nvSpPr>
          <p:spPr>
            <a:xfrm rot="19424814">
              <a:off x="4632692" y="2356569"/>
              <a:ext cx="1084217" cy="105149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upo 42"/>
            <p:cNvGrpSpPr/>
            <p:nvPr/>
          </p:nvGrpSpPr>
          <p:grpSpPr>
            <a:xfrm>
              <a:off x="3387636" y="2381798"/>
              <a:ext cx="2111830" cy="2865118"/>
              <a:chOff x="3387636" y="2381798"/>
              <a:chExt cx="2111830" cy="2865118"/>
            </a:xfrm>
          </p:grpSpPr>
          <p:sp>
            <p:nvSpPr>
              <p:cNvPr id="44" name="Rectángulo 43"/>
              <p:cNvSpPr/>
              <p:nvPr/>
            </p:nvSpPr>
            <p:spPr>
              <a:xfrm>
                <a:off x="5368837" y="2521132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4737467" y="2908666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iángulo isósceles 63"/>
              <p:cNvSpPr/>
              <p:nvPr/>
            </p:nvSpPr>
            <p:spPr>
              <a:xfrm>
                <a:off x="4010302" y="4754880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iángulo isósceles 64"/>
              <p:cNvSpPr/>
              <p:nvPr/>
            </p:nvSpPr>
            <p:spPr>
              <a:xfrm>
                <a:off x="4162702" y="5090162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riángulo isósceles 65"/>
              <p:cNvSpPr/>
              <p:nvPr/>
            </p:nvSpPr>
            <p:spPr>
              <a:xfrm>
                <a:off x="4419604" y="4628603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ángulo 66"/>
              <p:cNvSpPr/>
              <p:nvPr/>
            </p:nvSpPr>
            <p:spPr>
              <a:xfrm>
                <a:off x="5203378" y="3126381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ipse 67"/>
              <p:cNvSpPr/>
              <p:nvPr/>
            </p:nvSpPr>
            <p:spPr>
              <a:xfrm>
                <a:off x="3788233" y="2508070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ipse 68"/>
              <p:cNvSpPr/>
              <p:nvPr/>
            </p:nvSpPr>
            <p:spPr>
              <a:xfrm>
                <a:off x="3901444" y="2843352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Elipse 69"/>
              <p:cNvSpPr/>
              <p:nvPr/>
            </p:nvSpPr>
            <p:spPr>
              <a:xfrm>
                <a:off x="3387636" y="2381798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74" name="Conector recto de flecha 73"/>
          <p:cNvCxnSpPr/>
          <p:nvPr/>
        </p:nvCxnSpPr>
        <p:spPr>
          <a:xfrm flipV="1">
            <a:off x="3788233" y="3910906"/>
            <a:ext cx="4075608" cy="83602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Conector recto 74"/>
          <p:cNvCxnSpPr>
            <a:stCxn id="39" idx="2"/>
          </p:cNvCxnSpPr>
          <p:nvPr/>
        </p:nvCxnSpPr>
        <p:spPr>
          <a:xfrm>
            <a:off x="3912143" y="4303071"/>
            <a:ext cx="146056" cy="386738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>
            <a:off x="4705002" y="3752827"/>
            <a:ext cx="287489" cy="745754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Conector recto 76"/>
          <p:cNvCxnSpPr/>
          <p:nvPr/>
        </p:nvCxnSpPr>
        <p:spPr>
          <a:xfrm>
            <a:off x="3371965" y="1701112"/>
            <a:ext cx="1217456" cy="289753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Conector recto 77"/>
          <p:cNvCxnSpPr>
            <a:stCxn id="41" idx="7"/>
          </p:cNvCxnSpPr>
          <p:nvPr/>
        </p:nvCxnSpPr>
        <p:spPr>
          <a:xfrm>
            <a:off x="4119005" y="1780999"/>
            <a:ext cx="1084373" cy="266418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>
            <a:off x="4660323" y="2115359"/>
            <a:ext cx="932868" cy="22697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/>
          <p:nvPr/>
        </p:nvCxnSpPr>
        <p:spPr>
          <a:xfrm>
            <a:off x="5684349" y="1780999"/>
            <a:ext cx="990104" cy="23680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5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¿Quién soy?</a:t>
            </a:r>
            <a:endParaRPr lang="es-ES" sz="3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Picture 2" descr="Resultado de imagen de mechanical engine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91" y="1212338"/>
            <a:ext cx="1289858" cy="12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upo 39"/>
          <p:cNvGrpSpPr/>
          <p:nvPr/>
        </p:nvGrpSpPr>
        <p:grpSpPr>
          <a:xfrm>
            <a:off x="2309875" y="1324776"/>
            <a:ext cx="1632929" cy="1064982"/>
            <a:chOff x="2296623" y="1874739"/>
            <a:chExt cx="1632929" cy="1064982"/>
          </a:xfrm>
        </p:grpSpPr>
        <p:pic>
          <p:nvPicPr>
            <p:cNvPr id="41" name="Picture 4" descr="Resultado de imagen de renewable energies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570" y="1874739"/>
              <a:ext cx="1064982" cy="1064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Conector recto de flecha 41"/>
            <p:cNvCxnSpPr>
              <a:stCxn id="39" idx="3"/>
              <a:endCxn id="41" idx="1"/>
            </p:cNvCxnSpPr>
            <p:nvPr/>
          </p:nvCxnSpPr>
          <p:spPr>
            <a:xfrm>
              <a:off x="2296623" y="2407230"/>
              <a:ext cx="5679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upo 42"/>
          <p:cNvGrpSpPr/>
          <p:nvPr/>
        </p:nvGrpSpPr>
        <p:grpSpPr>
          <a:xfrm>
            <a:off x="3949430" y="1159475"/>
            <a:ext cx="2006438" cy="1389611"/>
            <a:chOff x="3936178" y="1709438"/>
            <a:chExt cx="2006438" cy="1389611"/>
          </a:xfrm>
        </p:grpSpPr>
        <p:pic>
          <p:nvPicPr>
            <p:cNvPr id="44" name="Picture 6" descr="Resultado de imagen de crisis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3005" y="1709438"/>
              <a:ext cx="1389611" cy="138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Conector recto de flecha 44"/>
            <p:cNvCxnSpPr>
              <a:stCxn id="41" idx="3"/>
              <a:endCxn id="44" idx="1"/>
            </p:cNvCxnSpPr>
            <p:nvPr/>
          </p:nvCxnSpPr>
          <p:spPr>
            <a:xfrm flipV="1">
              <a:off x="3936178" y="2404244"/>
              <a:ext cx="616827" cy="2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upo 45"/>
          <p:cNvGrpSpPr/>
          <p:nvPr/>
        </p:nvGrpSpPr>
        <p:grpSpPr>
          <a:xfrm>
            <a:off x="5962494" y="1232384"/>
            <a:ext cx="1788921" cy="1243792"/>
            <a:chOff x="5949242" y="1782347"/>
            <a:chExt cx="1788921" cy="1243792"/>
          </a:xfrm>
        </p:grpSpPr>
        <p:pic>
          <p:nvPicPr>
            <p:cNvPr id="47" name="Picture 8" descr="Resultado de imagen de france icon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1" t="22219" r="23515" b="23934"/>
            <a:stretch/>
          </p:blipFill>
          <p:spPr bwMode="auto">
            <a:xfrm>
              <a:off x="6516193" y="1782347"/>
              <a:ext cx="1221970" cy="1243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Conector recto de flecha 47"/>
            <p:cNvCxnSpPr>
              <a:stCxn id="44" idx="3"/>
              <a:endCxn id="47" idx="1"/>
            </p:cNvCxnSpPr>
            <p:nvPr/>
          </p:nvCxnSpPr>
          <p:spPr>
            <a:xfrm flipV="1">
              <a:off x="5949242" y="2404243"/>
              <a:ext cx="56695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upo 48"/>
          <p:cNvGrpSpPr/>
          <p:nvPr/>
        </p:nvGrpSpPr>
        <p:grpSpPr>
          <a:xfrm>
            <a:off x="6489406" y="1854280"/>
            <a:ext cx="1302047" cy="2507769"/>
            <a:chOff x="6476154" y="2404243"/>
            <a:chExt cx="1302047" cy="2507769"/>
          </a:xfrm>
        </p:grpSpPr>
        <p:pic>
          <p:nvPicPr>
            <p:cNvPr id="50" name="Picture 10" descr="Resultado de imagen de sql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" t="4884" r="10768" b="4099"/>
            <a:stretch/>
          </p:blipFill>
          <p:spPr bwMode="auto">
            <a:xfrm>
              <a:off x="6476154" y="3715946"/>
              <a:ext cx="1302047" cy="1196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Conector curvado 50"/>
            <p:cNvCxnSpPr>
              <a:stCxn id="47" idx="3"/>
              <a:endCxn id="50" idx="3"/>
            </p:cNvCxnSpPr>
            <p:nvPr/>
          </p:nvCxnSpPr>
          <p:spPr>
            <a:xfrm>
              <a:off x="7744789" y="2404243"/>
              <a:ext cx="33412" cy="1909736"/>
            </a:xfrm>
            <a:prstGeom prst="curvedConnector3">
              <a:avLst>
                <a:gd name="adj1" fmla="val 7841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o 51"/>
          <p:cNvGrpSpPr/>
          <p:nvPr/>
        </p:nvGrpSpPr>
        <p:grpSpPr>
          <a:xfrm>
            <a:off x="4667620" y="3166852"/>
            <a:ext cx="1828412" cy="1186884"/>
            <a:chOff x="4654368" y="3716815"/>
            <a:chExt cx="1828412" cy="1186884"/>
          </a:xfrm>
        </p:grpSpPr>
        <p:pic>
          <p:nvPicPr>
            <p:cNvPr id="53" name="Picture 12" descr="Resultado de imagen de data science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368" y="3716815"/>
              <a:ext cx="1186884" cy="118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" name="Conector recto de flecha 53"/>
            <p:cNvCxnSpPr>
              <a:stCxn id="50" idx="1"/>
              <a:endCxn id="53" idx="3"/>
            </p:cNvCxnSpPr>
            <p:nvPr/>
          </p:nvCxnSpPr>
          <p:spPr>
            <a:xfrm flipH="1" flipV="1">
              <a:off x="5841252" y="4310257"/>
              <a:ext cx="641528" cy="3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upo 54"/>
          <p:cNvGrpSpPr/>
          <p:nvPr/>
        </p:nvGrpSpPr>
        <p:grpSpPr>
          <a:xfrm>
            <a:off x="2814641" y="2980764"/>
            <a:ext cx="1859605" cy="1563466"/>
            <a:chOff x="2801389" y="3530727"/>
            <a:chExt cx="1859605" cy="1563466"/>
          </a:xfrm>
        </p:grpSpPr>
        <p:pic>
          <p:nvPicPr>
            <p:cNvPr id="56" name="Picture 18" descr="Resultado de imagen de phd icon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9" r="10376"/>
            <a:stretch/>
          </p:blipFill>
          <p:spPr bwMode="auto">
            <a:xfrm>
              <a:off x="2801389" y="3530727"/>
              <a:ext cx="1205346" cy="156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Conector recto de flecha 56"/>
            <p:cNvCxnSpPr>
              <a:stCxn id="53" idx="1"/>
              <a:endCxn id="56" idx="3"/>
            </p:cNvCxnSpPr>
            <p:nvPr/>
          </p:nvCxnSpPr>
          <p:spPr>
            <a:xfrm flipH="1">
              <a:off x="4006735" y="4310257"/>
              <a:ext cx="654259" cy="2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upo 57"/>
          <p:cNvGrpSpPr/>
          <p:nvPr/>
        </p:nvGrpSpPr>
        <p:grpSpPr>
          <a:xfrm>
            <a:off x="1174666" y="3288675"/>
            <a:ext cx="1646601" cy="967307"/>
            <a:chOff x="1161414" y="3838638"/>
            <a:chExt cx="1646601" cy="967307"/>
          </a:xfrm>
        </p:grpSpPr>
        <p:pic>
          <p:nvPicPr>
            <p:cNvPr id="59" name="Picture 20" descr="File:Cardiology - The Noun Project.sv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414" y="3838638"/>
              <a:ext cx="967307" cy="96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Conector recto de flecha 59"/>
            <p:cNvCxnSpPr>
              <a:stCxn id="56" idx="1"/>
              <a:endCxn id="59" idx="3"/>
            </p:cNvCxnSpPr>
            <p:nvPr/>
          </p:nvCxnSpPr>
          <p:spPr>
            <a:xfrm flipH="1">
              <a:off x="2128721" y="4312460"/>
              <a:ext cx="679294" cy="9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variables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718457" y="1317483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X</a:t>
            </a:r>
            <a:r>
              <a:rPr lang="en-US" sz="3200" b="1" baseline="-25000" dirty="0" err="1" smtClean="0"/>
              <a:t>nm</a:t>
            </a:r>
            <a:endParaRPr lang="en-US" sz="3200" b="1" baseline="-25000" dirty="0" smtClean="0"/>
          </a:p>
        </p:txBody>
      </p:sp>
      <p:cxnSp>
        <p:nvCxnSpPr>
          <p:cNvPr id="60" name="Conector curvado 59"/>
          <p:cNvCxnSpPr/>
          <p:nvPr/>
        </p:nvCxnSpPr>
        <p:spPr>
          <a:xfrm rot="16200000" flipH="1">
            <a:off x="1036321" y="2276724"/>
            <a:ext cx="918752" cy="56170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curvado 60"/>
          <p:cNvCxnSpPr/>
          <p:nvPr/>
        </p:nvCxnSpPr>
        <p:spPr>
          <a:xfrm rot="5400000">
            <a:off x="473015" y="2275124"/>
            <a:ext cx="894803" cy="5888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CuadroTexto 61"/>
          <p:cNvSpPr txBox="1"/>
          <p:nvPr/>
        </p:nvSpPr>
        <p:spPr>
          <a:xfrm>
            <a:off x="299592" y="3066278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R</a:t>
            </a:r>
            <a:r>
              <a:rPr lang="en-US" sz="3200" b="1" baseline="-25000" dirty="0" err="1" smtClean="0"/>
              <a:t>nd</a:t>
            </a:r>
            <a:endParaRPr lang="en-US" sz="3200" b="1" baseline="-25000" dirty="0" smtClean="0"/>
          </a:p>
        </p:txBody>
      </p:sp>
      <p:sp>
        <p:nvSpPr>
          <p:cNvPr id="63" name="CuadroTexto 62"/>
          <p:cNvSpPr txBox="1"/>
          <p:nvPr/>
        </p:nvSpPr>
        <p:spPr>
          <a:xfrm>
            <a:off x="1449125" y="3070242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C</a:t>
            </a:r>
            <a:r>
              <a:rPr lang="en-US" sz="3200" b="1" baseline="-25000" dirty="0" err="1" smtClean="0"/>
              <a:t>md</a:t>
            </a:r>
            <a:endParaRPr lang="en-US" sz="3200" b="1" baseline="-25000" dirty="0" smtClean="0"/>
          </a:p>
        </p:txBody>
      </p:sp>
      <p:sp>
        <p:nvSpPr>
          <p:cNvPr id="37" name="CuadroTexto 36"/>
          <p:cNvSpPr txBox="1"/>
          <p:nvPr/>
        </p:nvSpPr>
        <p:spPr>
          <a:xfrm rot="20918644">
            <a:off x="7658356" y="3460565"/>
            <a:ext cx="42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sz="2400" baseline="-25000" dirty="0" smtClean="0">
                <a:solidFill>
                  <a:srgbClr val="FF0000"/>
                </a:solidFill>
              </a:rPr>
              <a:t>i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40" name="Grupo 39"/>
          <p:cNvGrpSpPr/>
          <p:nvPr/>
        </p:nvGrpSpPr>
        <p:grpSpPr>
          <a:xfrm>
            <a:off x="2416633" y="900773"/>
            <a:ext cx="3396343" cy="3879668"/>
            <a:chOff x="627017" y="1841863"/>
            <a:chExt cx="3396343" cy="3879668"/>
          </a:xfrm>
        </p:grpSpPr>
        <p:cxnSp>
          <p:nvCxnSpPr>
            <p:cNvPr id="71" name="Conector recto de flecha 70"/>
            <p:cNvCxnSpPr/>
            <p:nvPr/>
          </p:nvCxnSpPr>
          <p:spPr>
            <a:xfrm rot="10800000">
              <a:off x="1802674" y="1841863"/>
              <a:ext cx="0" cy="2717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49977" y="4180114"/>
              <a:ext cx="2573383" cy="26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 flipH="1">
              <a:off x="627017" y="3958046"/>
              <a:ext cx="1371600" cy="1763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/>
          <p:cNvGrpSpPr/>
          <p:nvPr/>
        </p:nvGrpSpPr>
        <p:grpSpPr>
          <a:xfrm>
            <a:off x="3387636" y="1440708"/>
            <a:ext cx="2111830" cy="2865118"/>
            <a:chOff x="3387636" y="2381798"/>
            <a:chExt cx="2111830" cy="2865118"/>
          </a:xfrm>
        </p:grpSpPr>
        <p:sp>
          <p:nvSpPr>
            <p:cNvPr id="44" name="Rectángulo 43"/>
            <p:cNvSpPr/>
            <p:nvPr/>
          </p:nvSpPr>
          <p:spPr>
            <a:xfrm>
              <a:off x="5368837" y="2521132"/>
              <a:ext cx="130629" cy="130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4737467" y="2908666"/>
              <a:ext cx="130629" cy="130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ángulo isósceles 63"/>
            <p:cNvSpPr/>
            <p:nvPr/>
          </p:nvSpPr>
          <p:spPr>
            <a:xfrm>
              <a:off x="4010302" y="4754880"/>
              <a:ext cx="169817" cy="15675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iángulo isósceles 64"/>
            <p:cNvSpPr/>
            <p:nvPr/>
          </p:nvSpPr>
          <p:spPr>
            <a:xfrm>
              <a:off x="4162702" y="5090162"/>
              <a:ext cx="169817" cy="15675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iángulo isósceles 65"/>
            <p:cNvSpPr/>
            <p:nvPr/>
          </p:nvSpPr>
          <p:spPr>
            <a:xfrm>
              <a:off x="4419604" y="4628603"/>
              <a:ext cx="169817" cy="15675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ángulo 66"/>
            <p:cNvSpPr/>
            <p:nvPr/>
          </p:nvSpPr>
          <p:spPr>
            <a:xfrm>
              <a:off x="5203378" y="3126381"/>
              <a:ext cx="130629" cy="130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lipse 67"/>
            <p:cNvSpPr/>
            <p:nvPr/>
          </p:nvSpPr>
          <p:spPr>
            <a:xfrm>
              <a:off x="3788233" y="2508070"/>
              <a:ext cx="156755" cy="15675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ipse 68"/>
            <p:cNvSpPr/>
            <p:nvPr/>
          </p:nvSpPr>
          <p:spPr>
            <a:xfrm>
              <a:off x="3901444" y="2843352"/>
              <a:ext cx="156755" cy="15675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Elipse 69"/>
            <p:cNvSpPr/>
            <p:nvPr/>
          </p:nvSpPr>
          <p:spPr>
            <a:xfrm>
              <a:off x="3387636" y="2381798"/>
              <a:ext cx="156755" cy="15675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Conector recto de flecha 73"/>
          <p:cNvCxnSpPr/>
          <p:nvPr/>
        </p:nvCxnSpPr>
        <p:spPr>
          <a:xfrm flipV="1">
            <a:off x="3788233" y="3910906"/>
            <a:ext cx="4075608" cy="83602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Forma libre 35"/>
          <p:cNvSpPr/>
          <p:nvPr/>
        </p:nvSpPr>
        <p:spPr>
          <a:xfrm>
            <a:off x="4084963" y="4079018"/>
            <a:ext cx="927463" cy="566021"/>
          </a:xfrm>
          <a:custGeom>
            <a:avLst/>
            <a:gdLst>
              <a:gd name="connsiteX0" fmla="*/ 0 w 927463"/>
              <a:gd name="connsiteY0" fmla="*/ 566021 h 566021"/>
              <a:gd name="connsiteX1" fmla="*/ 104503 w 927463"/>
              <a:gd name="connsiteY1" fmla="*/ 461518 h 566021"/>
              <a:gd name="connsiteX2" fmla="*/ 195943 w 927463"/>
              <a:gd name="connsiteY2" fmla="*/ 121884 h 566021"/>
              <a:gd name="connsiteX3" fmla="*/ 313509 w 927463"/>
              <a:gd name="connsiteY3" fmla="*/ 17381 h 566021"/>
              <a:gd name="connsiteX4" fmla="*/ 457200 w 927463"/>
              <a:gd name="connsiteY4" fmla="*/ 17381 h 566021"/>
              <a:gd name="connsiteX5" fmla="*/ 627018 w 927463"/>
              <a:gd name="connsiteY5" fmla="*/ 187198 h 566021"/>
              <a:gd name="connsiteX6" fmla="*/ 757646 w 927463"/>
              <a:gd name="connsiteY6" fmla="*/ 357015 h 566021"/>
              <a:gd name="connsiteX7" fmla="*/ 927463 w 927463"/>
              <a:gd name="connsiteY7" fmla="*/ 383141 h 56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7463" h="566021">
                <a:moveTo>
                  <a:pt x="0" y="566021"/>
                </a:moveTo>
                <a:cubicBezTo>
                  <a:pt x="35923" y="550781"/>
                  <a:pt x="71846" y="535541"/>
                  <a:pt x="104503" y="461518"/>
                </a:cubicBezTo>
                <a:cubicBezTo>
                  <a:pt x="137160" y="387495"/>
                  <a:pt x="161109" y="195907"/>
                  <a:pt x="195943" y="121884"/>
                </a:cubicBezTo>
                <a:cubicBezTo>
                  <a:pt x="230777" y="47861"/>
                  <a:pt x="269966" y="34798"/>
                  <a:pt x="313509" y="17381"/>
                </a:cubicBezTo>
                <a:cubicBezTo>
                  <a:pt x="357052" y="-36"/>
                  <a:pt x="404949" y="-10922"/>
                  <a:pt x="457200" y="17381"/>
                </a:cubicBezTo>
                <a:cubicBezTo>
                  <a:pt x="509452" y="45684"/>
                  <a:pt x="576944" y="130592"/>
                  <a:pt x="627018" y="187198"/>
                </a:cubicBezTo>
                <a:cubicBezTo>
                  <a:pt x="677092" y="243804"/>
                  <a:pt x="707572" y="324358"/>
                  <a:pt x="757646" y="357015"/>
                </a:cubicBezTo>
                <a:cubicBezTo>
                  <a:pt x="807720" y="389672"/>
                  <a:pt x="867591" y="386406"/>
                  <a:pt x="927463" y="383141"/>
                </a:cubicBezTo>
              </a:path>
            </a:pathLst>
          </a:cu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orma libre 45"/>
          <p:cNvSpPr/>
          <p:nvPr/>
        </p:nvSpPr>
        <p:spPr>
          <a:xfrm>
            <a:off x="5600255" y="3460365"/>
            <a:ext cx="1071154" cy="897291"/>
          </a:xfrm>
          <a:custGeom>
            <a:avLst/>
            <a:gdLst>
              <a:gd name="connsiteX0" fmla="*/ 0 w 1071154"/>
              <a:gd name="connsiteY0" fmla="*/ 897291 h 897291"/>
              <a:gd name="connsiteX1" fmla="*/ 104503 w 1071154"/>
              <a:gd name="connsiteY1" fmla="*/ 740537 h 897291"/>
              <a:gd name="connsiteX2" fmla="*/ 156754 w 1071154"/>
              <a:gd name="connsiteY2" fmla="*/ 178834 h 897291"/>
              <a:gd name="connsiteX3" fmla="*/ 261257 w 1071154"/>
              <a:gd name="connsiteY3" fmla="*/ 22080 h 897291"/>
              <a:gd name="connsiteX4" fmla="*/ 444137 w 1071154"/>
              <a:gd name="connsiteY4" fmla="*/ 61268 h 897291"/>
              <a:gd name="connsiteX5" fmla="*/ 836023 w 1071154"/>
              <a:gd name="connsiteY5" fmla="*/ 570720 h 897291"/>
              <a:gd name="connsiteX6" fmla="*/ 966651 w 1071154"/>
              <a:gd name="connsiteY6" fmla="*/ 649097 h 897291"/>
              <a:gd name="connsiteX7" fmla="*/ 1071154 w 1071154"/>
              <a:gd name="connsiteY7" fmla="*/ 662160 h 89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1154" h="897291">
                <a:moveTo>
                  <a:pt x="0" y="897291"/>
                </a:moveTo>
                <a:cubicBezTo>
                  <a:pt x="39188" y="878785"/>
                  <a:pt x="78377" y="860280"/>
                  <a:pt x="104503" y="740537"/>
                </a:cubicBezTo>
                <a:cubicBezTo>
                  <a:pt x="130629" y="620794"/>
                  <a:pt x="130628" y="298577"/>
                  <a:pt x="156754" y="178834"/>
                </a:cubicBezTo>
                <a:cubicBezTo>
                  <a:pt x="182880" y="59091"/>
                  <a:pt x="213360" y="41674"/>
                  <a:pt x="261257" y="22080"/>
                </a:cubicBezTo>
                <a:cubicBezTo>
                  <a:pt x="309154" y="2486"/>
                  <a:pt x="348343" y="-30172"/>
                  <a:pt x="444137" y="61268"/>
                </a:cubicBezTo>
                <a:cubicBezTo>
                  <a:pt x="539931" y="152708"/>
                  <a:pt x="748937" y="472748"/>
                  <a:pt x="836023" y="570720"/>
                </a:cubicBezTo>
                <a:cubicBezTo>
                  <a:pt x="923109" y="668691"/>
                  <a:pt x="927463" y="633857"/>
                  <a:pt x="966651" y="649097"/>
                </a:cubicBezTo>
                <a:cubicBezTo>
                  <a:pt x="1005840" y="664337"/>
                  <a:pt x="1038497" y="663248"/>
                  <a:pt x="1071154" y="6621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orma libre 46"/>
          <p:cNvSpPr/>
          <p:nvPr/>
        </p:nvSpPr>
        <p:spPr>
          <a:xfrm>
            <a:off x="4620541" y="3857345"/>
            <a:ext cx="587828" cy="696798"/>
          </a:xfrm>
          <a:custGeom>
            <a:avLst/>
            <a:gdLst>
              <a:gd name="connsiteX0" fmla="*/ 0 w 587828"/>
              <a:gd name="connsiteY0" fmla="*/ 696798 h 696798"/>
              <a:gd name="connsiteX1" fmla="*/ 91440 w 587828"/>
              <a:gd name="connsiteY1" fmla="*/ 592295 h 696798"/>
              <a:gd name="connsiteX2" fmla="*/ 52251 w 587828"/>
              <a:gd name="connsiteY2" fmla="*/ 82844 h 696798"/>
              <a:gd name="connsiteX3" fmla="*/ 117566 w 587828"/>
              <a:gd name="connsiteY3" fmla="*/ 4467 h 696798"/>
              <a:gd name="connsiteX4" fmla="*/ 222068 w 587828"/>
              <a:gd name="connsiteY4" fmla="*/ 122032 h 696798"/>
              <a:gd name="connsiteX5" fmla="*/ 444137 w 587828"/>
              <a:gd name="connsiteY5" fmla="*/ 526981 h 696798"/>
              <a:gd name="connsiteX6" fmla="*/ 587828 w 587828"/>
              <a:gd name="connsiteY6" fmla="*/ 540044 h 69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7828" h="696798">
                <a:moveTo>
                  <a:pt x="0" y="696798"/>
                </a:moveTo>
                <a:cubicBezTo>
                  <a:pt x="41366" y="695709"/>
                  <a:pt x="82732" y="694621"/>
                  <a:pt x="91440" y="592295"/>
                </a:cubicBezTo>
                <a:cubicBezTo>
                  <a:pt x="100148" y="489969"/>
                  <a:pt x="47897" y="180815"/>
                  <a:pt x="52251" y="82844"/>
                </a:cubicBezTo>
                <a:cubicBezTo>
                  <a:pt x="56605" y="-15127"/>
                  <a:pt x="89263" y="-2064"/>
                  <a:pt x="117566" y="4467"/>
                </a:cubicBezTo>
                <a:cubicBezTo>
                  <a:pt x="145869" y="10998"/>
                  <a:pt x="167640" y="34946"/>
                  <a:pt x="222068" y="122032"/>
                </a:cubicBezTo>
                <a:cubicBezTo>
                  <a:pt x="276496" y="209118"/>
                  <a:pt x="383177" y="457312"/>
                  <a:pt x="444137" y="526981"/>
                </a:cubicBezTo>
                <a:cubicBezTo>
                  <a:pt x="505097" y="596650"/>
                  <a:pt x="546462" y="568347"/>
                  <a:pt x="587828" y="540044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variables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CuadroTexto 86"/>
          <p:cNvSpPr txBox="1"/>
          <p:nvPr/>
        </p:nvSpPr>
        <p:spPr>
          <a:xfrm rot="21593105">
            <a:off x="8122069" y="3966225"/>
            <a:ext cx="42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sz="2400" baseline="-25000" dirty="0" smtClean="0">
                <a:solidFill>
                  <a:srgbClr val="FF0000"/>
                </a:solidFill>
              </a:rPr>
              <a:t>i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90" name="Grupo 89"/>
          <p:cNvGrpSpPr/>
          <p:nvPr/>
        </p:nvGrpSpPr>
        <p:grpSpPr>
          <a:xfrm rot="674461">
            <a:off x="2722888" y="588104"/>
            <a:ext cx="3396343" cy="3879668"/>
            <a:chOff x="627017" y="1841863"/>
            <a:chExt cx="3396343" cy="3879668"/>
          </a:xfrm>
        </p:grpSpPr>
        <p:cxnSp>
          <p:nvCxnSpPr>
            <p:cNvPr id="103" name="Conector recto de flecha 102"/>
            <p:cNvCxnSpPr/>
            <p:nvPr/>
          </p:nvCxnSpPr>
          <p:spPr>
            <a:xfrm rot="10800000">
              <a:off x="1802674" y="1841863"/>
              <a:ext cx="0" cy="2717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/>
            <p:nvPr/>
          </p:nvCxnSpPr>
          <p:spPr>
            <a:xfrm flipV="1">
              <a:off x="1449977" y="4180114"/>
              <a:ext cx="2573383" cy="26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>
              <a:off x="627017" y="3958046"/>
              <a:ext cx="1371600" cy="1763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upo 92"/>
          <p:cNvGrpSpPr/>
          <p:nvPr/>
        </p:nvGrpSpPr>
        <p:grpSpPr>
          <a:xfrm rot="674461">
            <a:off x="3681218" y="1191497"/>
            <a:ext cx="2111830" cy="2865118"/>
            <a:chOff x="3387636" y="2381798"/>
            <a:chExt cx="2111830" cy="2865118"/>
          </a:xfrm>
        </p:grpSpPr>
        <p:sp>
          <p:nvSpPr>
            <p:cNvPr id="94" name="Rectángulo 93"/>
            <p:cNvSpPr/>
            <p:nvPr/>
          </p:nvSpPr>
          <p:spPr>
            <a:xfrm>
              <a:off x="5368837" y="2521132"/>
              <a:ext cx="130629" cy="130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ángulo 94"/>
            <p:cNvSpPr/>
            <p:nvPr/>
          </p:nvSpPr>
          <p:spPr>
            <a:xfrm>
              <a:off x="4737467" y="2908666"/>
              <a:ext cx="130629" cy="130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riángulo isósceles 95"/>
            <p:cNvSpPr/>
            <p:nvPr/>
          </p:nvSpPr>
          <p:spPr>
            <a:xfrm>
              <a:off x="4010302" y="4754880"/>
              <a:ext cx="169817" cy="15675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riángulo isósceles 96"/>
            <p:cNvSpPr/>
            <p:nvPr/>
          </p:nvSpPr>
          <p:spPr>
            <a:xfrm>
              <a:off x="4162702" y="5090162"/>
              <a:ext cx="169817" cy="15675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riángulo isósceles 97"/>
            <p:cNvSpPr/>
            <p:nvPr/>
          </p:nvSpPr>
          <p:spPr>
            <a:xfrm>
              <a:off x="4419604" y="4628603"/>
              <a:ext cx="169817" cy="15675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ángulo 98"/>
            <p:cNvSpPr/>
            <p:nvPr/>
          </p:nvSpPr>
          <p:spPr>
            <a:xfrm>
              <a:off x="5203378" y="3126381"/>
              <a:ext cx="130629" cy="130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Elipse 99"/>
            <p:cNvSpPr/>
            <p:nvPr/>
          </p:nvSpPr>
          <p:spPr>
            <a:xfrm>
              <a:off x="3788233" y="2508070"/>
              <a:ext cx="156755" cy="15675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901444" y="2843352"/>
              <a:ext cx="156755" cy="15675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Elipse 101"/>
            <p:cNvSpPr/>
            <p:nvPr/>
          </p:nvSpPr>
          <p:spPr>
            <a:xfrm>
              <a:off x="3387636" y="2381798"/>
              <a:ext cx="156755" cy="15675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6" name="Conector recto de flecha 105"/>
          <p:cNvCxnSpPr/>
          <p:nvPr/>
        </p:nvCxnSpPr>
        <p:spPr>
          <a:xfrm rot="674461" flipV="1">
            <a:off x="4166899" y="4005713"/>
            <a:ext cx="4075608" cy="83602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Conector recto 106"/>
          <p:cNvCxnSpPr/>
          <p:nvPr/>
        </p:nvCxnSpPr>
        <p:spPr>
          <a:xfrm flipH="1" flipV="1">
            <a:off x="5031619" y="3777684"/>
            <a:ext cx="1306" cy="658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/>
          <p:cNvCxnSpPr/>
          <p:nvPr/>
        </p:nvCxnSpPr>
        <p:spPr>
          <a:xfrm flipH="1" flipV="1">
            <a:off x="5428433" y="3965799"/>
            <a:ext cx="2612" cy="4756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/>
          <p:cNvCxnSpPr/>
          <p:nvPr/>
        </p:nvCxnSpPr>
        <p:spPr>
          <a:xfrm flipH="1" flipV="1">
            <a:off x="6655223" y="3765421"/>
            <a:ext cx="1306" cy="6583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de flecha 109"/>
          <p:cNvCxnSpPr/>
          <p:nvPr/>
        </p:nvCxnSpPr>
        <p:spPr>
          <a:xfrm>
            <a:off x="5429739" y="4111541"/>
            <a:ext cx="1225484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cto de flecha 110"/>
          <p:cNvCxnSpPr/>
          <p:nvPr/>
        </p:nvCxnSpPr>
        <p:spPr>
          <a:xfrm>
            <a:off x="5031619" y="4111541"/>
            <a:ext cx="398120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de flecha 111"/>
          <p:cNvCxnSpPr/>
          <p:nvPr/>
        </p:nvCxnSpPr>
        <p:spPr>
          <a:xfrm flipV="1">
            <a:off x="5031619" y="3858685"/>
            <a:ext cx="1623604" cy="1066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CuadroTexto 112"/>
          <p:cNvSpPr txBox="1"/>
          <p:nvPr/>
        </p:nvSpPr>
        <p:spPr>
          <a:xfrm>
            <a:off x="5645038" y="3589720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 smtClean="0"/>
              <a:t>13</a:t>
            </a:r>
            <a:endParaRPr lang="en-US" dirty="0"/>
          </a:p>
        </p:txBody>
      </p:sp>
      <p:sp>
        <p:nvSpPr>
          <p:cNvPr id="114" name="CuadroTexto 113"/>
          <p:cNvSpPr txBox="1"/>
          <p:nvPr/>
        </p:nvSpPr>
        <p:spPr>
          <a:xfrm>
            <a:off x="5797836" y="381962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 smtClean="0"/>
              <a:t>23</a:t>
            </a:r>
            <a:endParaRPr lang="en-US" dirty="0"/>
          </a:p>
        </p:txBody>
      </p:sp>
      <p:sp>
        <p:nvSpPr>
          <p:cNvPr id="115" name="CuadroTexto 114"/>
          <p:cNvSpPr txBox="1"/>
          <p:nvPr/>
        </p:nvSpPr>
        <p:spPr>
          <a:xfrm>
            <a:off x="5024235" y="3829301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/>
              <a:t>1</a:t>
            </a:r>
            <a:r>
              <a:rPr lang="en-US" baseline="-25000" dirty="0" smtClean="0"/>
              <a:t>2</a:t>
            </a:r>
            <a:endParaRPr lang="en-US" dirty="0"/>
          </a:p>
        </p:txBody>
      </p:sp>
      <p:graphicFrame>
        <p:nvGraphicFramePr>
          <p:cNvPr id="121" name="Tabla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962546"/>
              </p:ext>
            </p:extLst>
          </p:nvPr>
        </p:nvGraphicFramePr>
        <p:xfrm>
          <a:off x="6686367" y="1792013"/>
          <a:ext cx="2257684" cy="741680"/>
        </p:xfrm>
        <a:graphic>
          <a:graphicData uri="http://schemas.openxmlformats.org/drawingml/2006/table">
            <a:tbl>
              <a:tblPr firstRow="1" bandRow="1"/>
              <a:tblGrid>
                <a:gridCol w="564421">
                  <a:extLst>
                    <a:ext uri="{9D8B030D-6E8A-4147-A177-3AD203B41FA5}">
                      <a16:colId xmlns:a16="http://schemas.microsoft.com/office/drawing/2014/main" val="1893757020"/>
                    </a:ext>
                  </a:extLst>
                </a:gridCol>
                <a:gridCol w="564421">
                  <a:extLst>
                    <a:ext uri="{9D8B030D-6E8A-4147-A177-3AD203B41FA5}">
                      <a16:colId xmlns:a16="http://schemas.microsoft.com/office/drawing/2014/main" val="3176315824"/>
                    </a:ext>
                  </a:extLst>
                </a:gridCol>
                <a:gridCol w="564421">
                  <a:extLst>
                    <a:ext uri="{9D8B030D-6E8A-4147-A177-3AD203B41FA5}">
                      <a16:colId xmlns:a16="http://schemas.microsoft.com/office/drawing/2014/main" val="3659077894"/>
                    </a:ext>
                  </a:extLst>
                </a:gridCol>
                <a:gridCol w="564421">
                  <a:extLst>
                    <a:ext uri="{9D8B030D-6E8A-4147-A177-3AD203B41FA5}">
                      <a16:colId xmlns:a16="http://schemas.microsoft.com/office/drawing/2014/main" val="1996243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 smtClean="0"/>
                        <a:t> - </a:t>
                      </a:r>
                      <a:r>
                        <a:rPr lang="en-US" dirty="0" smtClean="0">
                          <a:solidFill>
                            <a:schemeClr val="accent4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 smtClean="0"/>
                        <a:t> - </a:t>
                      </a:r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/>
                          </a:solidFill>
                        </a:rPr>
                        <a:t>2</a:t>
                      </a:r>
                      <a:r>
                        <a:rPr lang="en-US" dirty="0" smtClean="0"/>
                        <a:t> - </a:t>
                      </a:r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090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i</a:t>
                      </a:r>
                      <a:endParaRPr lang="en-US" baseline="-250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12</a:t>
                      </a:r>
                      <a:endParaRPr lang="en-US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13</a:t>
                      </a:r>
                      <a:endParaRPr lang="en-US" baseline="-250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23</a:t>
                      </a:r>
                      <a:endParaRPr lang="en-US" baseline="-250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470764"/>
                  </a:ext>
                </a:extLst>
              </a:tr>
            </a:tbl>
          </a:graphicData>
        </a:graphic>
      </p:graphicFrame>
      <p:sp>
        <p:nvSpPr>
          <p:cNvPr id="122" name="CuadroTexto 121"/>
          <p:cNvSpPr txBox="1"/>
          <p:nvPr/>
        </p:nvSpPr>
        <p:spPr>
          <a:xfrm>
            <a:off x="718457" y="1317483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X</a:t>
            </a:r>
            <a:r>
              <a:rPr lang="en-US" sz="3200" b="1" baseline="-25000" dirty="0" err="1" smtClean="0"/>
              <a:t>nm</a:t>
            </a:r>
            <a:endParaRPr lang="en-US" sz="3200" b="1" baseline="-25000" dirty="0" smtClean="0"/>
          </a:p>
        </p:txBody>
      </p:sp>
      <p:cxnSp>
        <p:nvCxnSpPr>
          <p:cNvPr id="123" name="Conector curvado 122"/>
          <p:cNvCxnSpPr/>
          <p:nvPr/>
        </p:nvCxnSpPr>
        <p:spPr>
          <a:xfrm rot="16200000" flipH="1">
            <a:off x="1036321" y="2276724"/>
            <a:ext cx="918752" cy="56170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Conector curvado 123"/>
          <p:cNvCxnSpPr/>
          <p:nvPr/>
        </p:nvCxnSpPr>
        <p:spPr>
          <a:xfrm rot="5400000">
            <a:off x="473015" y="2275124"/>
            <a:ext cx="894803" cy="5888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CuadroTexto 124"/>
          <p:cNvSpPr txBox="1"/>
          <p:nvPr/>
        </p:nvSpPr>
        <p:spPr>
          <a:xfrm>
            <a:off x="299592" y="3066278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R</a:t>
            </a:r>
            <a:r>
              <a:rPr lang="en-US" sz="3200" b="1" baseline="-25000" dirty="0" err="1" smtClean="0"/>
              <a:t>nd</a:t>
            </a:r>
            <a:endParaRPr lang="en-US" sz="3200" b="1" baseline="-25000" dirty="0" smtClean="0"/>
          </a:p>
        </p:txBody>
      </p:sp>
      <p:sp>
        <p:nvSpPr>
          <p:cNvPr id="126" name="CuadroTexto 125"/>
          <p:cNvSpPr txBox="1"/>
          <p:nvPr/>
        </p:nvSpPr>
        <p:spPr>
          <a:xfrm>
            <a:off x="1449125" y="3070242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C</a:t>
            </a:r>
            <a:r>
              <a:rPr lang="en-US" sz="3200" b="1" baseline="-25000" dirty="0" err="1" smtClean="0"/>
              <a:t>md</a:t>
            </a:r>
            <a:endParaRPr lang="en-US" sz="3200" b="1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37216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variables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CuadroTexto 121"/>
          <p:cNvSpPr txBox="1"/>
          <p:nvPr/>
        </p:nvSpPr>
        <p:spPr>
          <a:xfrm>
            <a:off x="718457" y="1317483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X</a:t>
            </a:r>
            <a:r>
              <a:rPr lang="en-US" sz="3200" b="1" baseline="-25000" dirty="0" err="1" smtClean="0"/>
              <a:t>nm</a:t>
            </a:r>
            <a:endParaRPr lang="en-US" sz="3200" b="1" baseline="-25000" dirty="0" smtClean="0"/>
          </a:p>
        </p:txBody>
      </p:sp>
      <p:cxnSp>
        <p:nvCxnSpPr>
          <p:cNvPr id="123" name="Conector curvado 122"/>
          <p:cNvCxnSpPr/>
          <p:nvPr/>
        </p:nvCxnSpPr>
        <p:spPr>
          <a:xfrm rot="16200000" flipH="1">
            <a:off x="1036321" y="2276724"/>
            <a:ext cx="918752" cy="56170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Conector curvado 123"/>
          <p:cNvCxnSpPr/>
          <p:nvPr/>
        </p:nvCxnSpPr>
        <p:spPr>
          <a:xfrm rot="5400000">
            <a:off x="473015" y="2275124"/>
            <a:ext cx="894803" cy="5888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CuadroTexto 124"/>
          <p:cNvSpPr txBox="1"/>
          <p:nvPr/>
        </p:nvSpPr>
        <p:spPr>
          <a:xfrm>
            <a:off x="299592" y="3066278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R</a:t>
            </a:r>
            <a:r>
              <a:rPr lang="en-US" sz="3200" b="1" baseline="-25000" dirty="0" err="1" smtClean="0"/>
              <a:t>nd</a:t>
            </a:r>
            <a:endParaRPr lang="en-US" sz="3200" b="1" baseline="-25000" dirty="0" smtClean="0"/>
          </a:p>
        </p:txBody>
      </p:sp>
      <p:sp>
        <p:nvSpPr>
          <p:cNvPr id="126" name="CuadroTexto 125"/>
          <p:cNvSpPr txBox="1"/>
          <p:nvPr/>
        </p:nvSpPr>
        <p:spPr>
          <a:xfrm>
            <a:off x="1449125" y="3070242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C</a:t>
            </a:r>
            <a:r>
              <a:rPr lang="en-US" sz="3200" b="1" baseline="-25000" dirty="0" err="1" smtClean="0"/>
              <a:t>md</a:t>
            </a:r>
            <a:endParaRPr lang="en-US" sz="3200" b="1" baseline="-25000" dirty="0" smtClean="0"/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3592289" y="2429129"/>
            <a:ext cx="4075608" cy="836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 rot="20918644">
            <a:off x="7338046" y="195445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38" name="Grupo 37"/>
          <p:cNvGrpSpPr/>
          <p:nvPr/>
        </p:nvGrpSpPr>
        <p:grpSpPr>
          <a:xfrm>
            <a:off x="2416633" y="900775"/>
            <a:ext cx="3396343" cy="3879668"/>
            <a:chOff x="2416633" y="1841863"/>
            <a:chExt cx="3396343" cy="3879668"/>
          </a:xfrm>
        </p:grpSpPr>
        <p:sp>
          <p:nvSpPr>
            <p:cNvPr id="39" name="Elipse 38"/>
            <p:cNvSpPr/>
            <p:nvPr/>
          </p:nvSpPr>
          <p:spPr>
            <a:xfrm rot="19137567">
              <a:off x="3793363" y="4534928"/>
              <a:ext cx="966651" cy="7837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upo 39"/>
            <p:cNvGrpSpPr/>
            <p:nvPr/>
          </p:nvGrpSpPr>
          <p:grpSpPr>
            <a:xfrm>
              <a:off x="2416633" y="1841863"/>
              <a:ext cx="3396343" cy="3879668"/>
              <a:chOff x="627017" y="1841863"/>
              <a:chExt cx="3396343" cy="3879668"/>
            </a:xfrm>
          </p:grpSpPr>
          <p:cxnSp>
            <p:nvCxnSpPr>
              <p:cNvPr id="53" name="Conector recto de flecha 52"/>
              <p:cNvCxnSpPr/>
              <p:nvPr/>
            </p:nvCxnSpPr>
            <p:spPr>
              <a:xfrm rot="10800000">
                <a:off x="1802674" y="1841863"/>
                <a:ext cx="0" cy="27170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cto de flecha 53"/>
              <p:cNvCxnSpPr/>
              <p:nvPr/>
            </p:nvCxnSpPr>
            <p:spPr>
              <a:xfrm flipV="1">
                <a:off x="1449977" y="4180114"/>
                <a:ext cx="2573383" cy="261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cto de flecha 54"/>
              <p:cNvCxnSpPr/>
              <p:nvPr/>
            </p:nvCxnSpPr>
            <p:spPr>
              <a:xfrm flipH="1">
                <a:off x="627017" y="3958046"/>
                <a:ext cx="1371600" cy="17634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Elipse 40"/>
            <p:cNvSpPr/>
            <p:nvPr/>
          </p:nvSpPr>
          <p:spPr>
            <a:xfrm rot="2328682">
              <a:off x="3268058" y="2390503"/>
              <a:ext cx="940526" cy="54864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ipse 41"/>
            <p:cNvSpPr/>
            <p:nvPr/>
          </p:nvSpPr>
          <p:spPr>
            <a:xfrm rot="19424814">
              <a:off x="4632692" y="2356569"/>
              <a:ext cx="1084217" cy="105149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upo 42"/>
            <p:cNvGrpSpPr/>
            <p:nvPr/>
          </p:nvGrpSpPr>
          <p:grpSpPr>
            <a:xfrm>
              <a:off x="3387636" y="2381798"/>
              <a:ext cx="2111830" cy="2865118"/>
              <a:chOff x="3387636" y="2381798"/>
              <a:chExt cx="2111830" cy="2865118"/>
            </a:xfrm>
          </p:grpSpPr>
          <p:sp>
            <p:nvSpPr>
              <p:cNvPr id="44" name="Rectángulo 43"/>
              <p:cNvSpPr/>
              <p:nvPr/>
            </p:nvSpPr>
            <p:spPr>
              <a:xfrm>
                <a:off x="5368837" y="2521132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4737467" y="2908666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riángulo isósceles 45"/>
              <p:cNvSpPr/>
              <p:nvPr/>
            </p:nvSpPr>
            <p:spPr>
              <a:xfrm>
                <a:off x="4010302" y="4754880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iángulo isósceles 46"/>
              <p:cNvSpPr/>
              <p:nvPr/>
            </p:nvSpPr>
            <p:spPr>
              <a:xfrm>
                <a:off x="4162702" y="5090162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riángulo isósceles 47"/>
              <p:cNvSpPr/>
              <p:nvPr/>
            </p:nvSpPr>
            <p:spPr>
              <a:xfrm>
                <a:off x="4419604" y="4628603"/>
                <a:ext cx="169817" cy="15675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5203378" y="3126381"/>
                <a:ext cx="130629" cy="1306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3788233" y="2508070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3901444" y="2843352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3387636" y="2381798"/>
                <a:ext cx="156755" cy="15675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6" name="Conector recto de flecha 55"/>
          <p:cNvCxnSpPr/>
          <p:nvPr/>
        </p:nvCxnSpPr>
        <p:spPr>
          <a:xfrm flipH="1" flipV="1">
            <a:off x="2733052" y="2734291"/>
            <a:ext cx="865772" cy="5393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Conector recto de flecha 56"/>
          <p:cNvCxnSpPr/>
          <p:nvPr/>
        </p:nvCxnSpPr>
        <p:spPr>
          <a:xfrm flipH="1">
            <a:off x="3199953" y="3255307"/>
            <a:ext cx="381708" cy="18078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8" name="CuadroTexto 57"/>
          <p:cNvSpPr txBox="1"/>
          <p:nvPr/>
        </p:nvSpPr>
        <p:spPr>
          <a:xfrm rot="674425">
            <a:off x="2734870" y="4579016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 rot="2053974">
            <a:off x="2693213" y="223339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sz="2400" baseline="-250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0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variables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23835" t="13432" r="24425" b="26525"/>
          <a:stretch/>
        </p:blipFill>
        <p:spPr>
          <a:xfrm>
            <a:off x="2887582" y="941525"/>
            <a:ext cx="5725340" cy="3737249"/>
          </a:xfrm>
          <a:prstGeom prst="rect">
            <a:avLst/>
          </a:prstGeom>
        </p:spPr>
      </p:pic>
      <p:pic>
        <p:nvPicPr>
          <p:cNvPr id="5126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442" y="1885456"/>
            <a:ext cx="2700000" cy="236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sultado de imagen de python ico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 r="49244"/>
          <a:stretch/>
        </p:blipFill>
        <p:spPr bwMode="auto">
          <a:xfrm>
            <a:off x="1535102" y="1944318"/>
            <a:ext cx="1319349" cy="117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sultado de imagen de github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42" y="1944440"/>
            <a:ext cx="1159253" cy="11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238029" y="1389445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v</a:t>
            </a:r>
            <a:r>
              <a:rPr lang="en-US" sz="2400" dirty="0" err="1" smtClean="0">
                <a:solidFill>
                  <a:schemeClr val="accent1"/>
                </a:solidFill>
              </a:rPr>
              <a:t>ictorvicpal</a:t>
            </a:r>
            <a:r>
              <a:rPr lang="en-US" sz="2400" dirty="0" smtClean="0">
                <a:solidFill>
                  <a:schemeClr val="accent1"/>
                </a:solidFill>
              </a:rPr>
              <a:t>/</a:t>
            </a:r>
            <a:r>
              <a:rPr lang="en-US" sz="2400" dirty="0" err="1" smtClean="0">
                <a:solidFill>
                  <a:schemeClr val="accent1"/>
                </a:solidFill>
              </a:rPr>
              <a:t>biofes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43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Desbalanceados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t="6696" r="21978" b="16948"/>
          <a:stretch/>
        </p:blipFill>
        <p:spPr>
          <a:xfrm>
            <a:off x="3004852" y="1084907"/>
            <a:ext cx="6061751" cy="3336967"/>
          </a:xfrm>
          <a:prstGeom prst="rect">
            <a:avLst/>
          </a:prstGeom>
        </p:spPr>
      </p:pic>
      <p:pic>
        <p:nvPicPr>
          <p:cNvPr id="163" name="Picture 6" descr="Resultado de imagen de bia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25" y="2017731"/>
            <a:ext cx="1103376" cy="110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8" descr="Resultado de imagen de python ico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 r="49244"/>
          <a:stretch/>
        </p:blipFill>
        <p:spPr bwMode="auto">
          <a:xfrm>
            <a:off x="1535102" y="1944318"/>
            <a:ext cx="1319349" cy="117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CuadroTexto 165"/>
          <p:cNvSpPr txBox="1"/>
          <p:nvPr/>
        </p:nvSpPr>
        <p:spPr>
          <a:xfrm>
            <a:off x="238029" y="1389445"/>
            <a:ext cx="256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</a:t>
            </a:r>
            <a:r>
              <a:rPr lang="en-US" sz="2400" dirty="0" smtClean="0">
                <a:solidFill>
                  <a:schemeClr val="accent1"/>
                </a:solidFill>
              </a:rPr>
              <a:t>mbalanced-learn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Desbalanceados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CuadroTexto 168"/>
          <p:cNvSpPr txBox="1"/>
          <p:nvPr/>
        </p:nvSpPr>
        <p:spPr>
          <a:xfrm>
            <a:off x="1067616" y="4278994"/>
            <a:ext cx="260039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 algn="ctr"/>
            <a:r>
              <a:rPr lang="en-US" b="1" dirty="0" smtClean="0"/>
              <a:t>Balanced Bagging Classifier</a:t>
            </a:r>
            <a:endParaRPr lang="en-US" b="1" dirty="0"/>
          </a:p>
        </p:txBody>
      </p:sp>
      <p:grpSp>
        <p:nvGrpSpPr>
          <p:cNvPr id="8" name="Grupo 7"/>
          <p:cNvGrpSpPr/>
          <p:nvPr/>
        </p:nvGrpSpPr>
        <p:grpSpPr>
          <a:xfrm>
            <a:off x="526528" y="1187518"/>
            <a:ext cx="3682568" cy="2885104"/>
            <a:chOff x="526528" y="1187518"/>
            <a:chExt cx="3682568" cy="2885104"/>
          </a:xfrm>
        </p:grpSpPr>
        <p:sp>
          <p:nvSpPr>
            <p:cNvPr id="2" name="Rectángulo 1"/>
            <p:cNvSpPr/>
            <p:nvPr/>
          </p:nvSpPr>
          <p:spPr>
            <a:xfrm>
              <a:off x="526528" y="1191246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ángulo 260"/>
            <p:cNvSpPr/>
            <p:nvPr/>
          </p:nvSpPr>
          <p:spPr>
            <a:xfrm>
              <a:off x="1325265" y="1191246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ángulo 261"/>
            <p:cNvSpPr/>
            <p:nvPr/>
          </p:nvSpPr>
          <p:spPr>
            <a:xfrm>
              <a:off x="2124002" y="1191246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ángulo 262"/>
            <p:cNvSpPr/>
            <p:nvPr/>
          </p:nvSpPr>
          <p:spPr>
            <a:xfrm>
              <a:off x="2922739" y="1187518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ángulo 263"/>
            <p:cNvSpPr/>
            <p:nvPr/>
          </p:nvSpPr>
          <p:spPr>
            <a:xfrm>
              <a:off x="3721476" y="1187518"/>
              <a:ext cx="487620" cy="36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ángulo 264"/>
            <p:cNvSpPr/>
            <p:nvPr/>
          </p:nvSpPr>
          <p:spPr>
            <a:xfrm>
              <a:off x="526528" y="1832568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ángulo 265"/>
            <p:cNvSpPr/>
            <p:nvPr/>
          </p:nvSpPr>
          <p:spPr>
            <a:xfrm>
              <a:off x="1325265" y="1832568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ángulo 266"/>
            <p:cNvSpPr/>
            <p:nvPr/>
          </p:nvSpPr>
          <p:spPr>
            <a:xfrm>
              <a:off x="2124002" y="1832568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ángulo 267"/>
            <p:cNvSpPr/>
            <p:nvPr/>
          </p:nvSpPr>
          <p:spPr>
            <a:xfrm>
              <a:off x="2922739" y="1828840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ángulo 268"/>
            <p:cNvSpPr/>
            <p:nvPr/>
          </p:nvSpPr>
          <p:spPr>
            <a:xfrm>
              <a:off x="3721476" y="1828840"/>
              <a:ext cx="487620" cy="36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ángulo 269"/>
            <p:cNvSpPr/>
            <p:nvPr/>
          </p:nvSpPr>
          <p:spPr>
            <a:xfrm>
              <a:off x="526528" y="2463865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ángulo 270"/>
            <p:cNvSpPr/>
            <p:nvPr/>
          </p:nvSpPr>
          <p:spPr>
            <a:xfrm>
              <a:off x="1325265" y="2463865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ángulo 271"/>
            <p:cNvSpPr/>
            <p:nvPr/>
          </p:nvSpPr>
          <p:spPr>
            <a:xfrm>
              <a:off x="2124002" y="2463865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ángulo 272"/>
            <p:cNvSpPr/>
            <p:nvPr/>
          </p:nvSpPr>
          <p:spPr>
            <a:xfrm>
              <a:off x="2922739" y="2460137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ángulo 273"/>
            <p:cNvSpPr/>
            <p:nvPr/>
          </p:nvSpPr>
          <p:spPr>
            <a:xfrm>
              <a:off x="3721476" y="2460137"/>
              <a:ext cx="487620" cy="36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ángulo 274"/>
            <p:cNvSpPr/>
            <p:nvPr/>
          </p:nvSpPr>
          <p:spPr>
            <a:xfrm>
              <a:off x="526528" y="3089891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ángulo 275"/>
            <p:cNvSpPr/>
            <p:nvPr/>
          </p:nvSpPr>
          <p:spPr>
            <a:xfrm>
              <a:off x="1325265" y="3089891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ángulo 276"/>
            <p:cNvSpPr/>
            <p:nvPr/>
          </p:nvSpPr>
          <p:spPr>
            <a:xfrm>
              <a:off x="2124002" y="3089891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ángulo 277"/>
            <p:cNvSpPr/>
            <p:nvPr/>
          </p:nvSpPr>
          <p:spPr>
            <a:xfrm>
              <a:off x="2922739" y="3086163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ángulo 278"/>
            <p:cNvSpPr/>
            <p:nvPr/>
          </p:nvSpPr>
          <p:spPr>
            <a:xfrm>
              <a:off x="3721476" y="3086163"/>
              <a:ext cx="487620" cy="36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ángulo 279"/>
            <p:cNvSpPr/>
            <p:nvPr/>
          </p:nvSpPr>
          <p:spPr>
            <a:xfrm>
              <a:off x="526528" y="3712622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ángulo 280"/>
            <p:cNvSpPr/>
            <p:nvPr/>
          </p:nvSpPr>
          <p:spPr>
            <a:xfrm>
              <a:off x="1325265" y="3712622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ángulo 281"/>
            <p:cNvSpPr/>
            <p:nvPr/>
          </p:nvSpPr>
          <p:spPr>
            <a:xfrm>
              <a:off x="2124002" y="3712622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ángulo 282"/>
            <p:cNvSpPr/>
            <p:nvPr/>
          </p:nvSpPr>
          <p:spPr>
            <a:xfrm>
              <a:off x="2922739" y="3708894"/>
              <a:ext cx="48762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ángulo 283"/>
            <p:cNvSpPr/>
            <p:nvPr/>
          </p:nvSpPr>
          <p:spPr>
            <a:xfrm>
              <a:off x="3721476" y="3708894"/>
              <a:ext cx="487620" cy="36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0" name="Grupo 349"/>
          <p:cNvGrpSpPr/>
          <p:nvPr/>
        </p:nvGrpSpPr>
        <p:grpSpPr>
          <a:xfrm>
            <a:off x="5833472" y="1275129"/>
            <a:ext cx="1343302" cy="2670259"/>
            <a:chOff x="5833472" y="1275129"/>
            <a:chExt cx="1343302" cy="2670259"/>
          </a:xfrm>
        </p:grpSpPr>
        <p:sp>
          <p:nvSpPr>
            <p:cNvPr id="333" name="Rectángulo 332"/>
            <p:cNvSpPr/>
            <p:nvPr/>
          </p:nvSpPr>
          <p:spPr>
            <a:xfrm flipV="1">
              <a:off x="6752845" y="1275129"/>
              <a:ext cx="157493" cy="113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ángulo 333"/>
            <p:cNvSpPr/>
            <p:nvPr/>
          </p:nvSpPr>
          <p:spPr>
            <a:xfrm flipV="1">
              <a:off x="7017626" y="1275130"/>
              <a:ext cx="157493" cy="11349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ángulo 337"/>
            <p:cNvSpPr/>
            <p:nvPr/>
          </p:nvSpPr>
          <p:spPr>
            <a:xfrm flipV="1">
              <a:off x="6752845" y="2119180"/>
              <a:ext cx="157493" cy="113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ángulo 338"/>
            <p:cNvSpPr/>
            <p:nvPr/>
          </p:nvSpPr>
          <p:spPr>
            <a:xfrm flipV="1">
              <a:off x="7017626" y="2119181"/>
              <a:ext cx="157493" cy="11349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ángulo 339"/>
            <p:cNvSpPr/>
            <p:nvPr/>
          </p:nvSpPr>
          <p:spPr>
            <a:xfrm flipV="1">
              <a:off x="6748947" y="2979914"/>
              <a:ext cx="157493" cy="113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ángulo 340"/>
            <p:cNvSpPr/>
            <p:nvPr/>
          </p:nvSpPr>
          <p:spPr>
            <a:xfrm flipV="1">
              <a:off x="7013728" y="2979915"/>
              <a:ext cx="157493" cy="11349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ángulo 341"/>
            <p:cNvSpPr/>
            <p:nvPr/>
          </p:nvSpPr>
          <p:spPr>
            <a:xfrm flipV="1">
              <a:off x="6754500" y="3831890"/>
              <a:ext cx="157493" cy="113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ángulo 342"/>
            <p:cNvSpPr/>
            <p:nvPr/>
          </p:nvSpPr>
          <p:spPr>
            <a:xfrm flipV="1">
              <a:off x="7019281" y="3831891"/>
              <a:ext cx="157493" cy="11349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4" name="Conector recto de flecha 343"/>
            <p:cNvCxnSpPr/>
            <p:nvPr/>
          </p:nvCxnSpPr>
          <p:spPr>
            <a:xfrm>
              <a:off x="5840146" y="1328831"/>
              <a:ext cx="814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ector recto de flecha 345"/>
            <p:cNvCxnSpPr/>
            <p:nvPr/>
          </p:nvCxnSpPr>
          <p:spPr>
            <a:xfrm>
              <a:off x="5833472" y="2175492"/>
              <a:ext cx="814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ector recto de flecha 346"/>
            <p:cNvCxnSpPr/>
            <p:nvPr/>
          </p:nvCxnSpPr>
          <p:spPr>
            <a:xfrm>
              <a:off x="5833472" y="3036751"/>
              <a:ext cx="814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ector recto de flecha 347"/>
            <p:cNvCxnSpPr/>
            <p:nvPr/>
          </p:nvCxnSpPr>
          <p:spPr>
            <a:xfrm>
              <a:off x="5840146" y="3895365"/>
              <a:ext cx="814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Grupo 348"/>
          <p:cNvGrpSpPr/>
          <p:nvPr/>
        </p:nvGrpSpPr>
        <p:grpSpPr>
          <a:xfrm>
            <a:off x="4471883" y="834307"/>
            <a:ext cx="1269341" cy="3524111"/>
            <a:chOff x="4471883" y="834307"/>
            <a:chExt cx="1269341" cy="3524111"/>
          </a:xfrm>
        </p:grpSpPr>
        <p:grpSp>
          <p:nvGrpSpPr>
            <p:cNvPr id="4" name="Grupo 3"/>
            <p:cNvGrpSpPr/>
            <p:nvPr/>
          </p:nvGrpSpPr>
          <p:grpSpPr>
            <a:xfrm>
              <a:off x="5318950" y="1025726"/>
              <a:ext cx="422274" cy="612306"/>
              <a:chOff x="5391174" y="1095385"/>
              <a:chExt cx="422274" cy="612306"/>
            </a:xfrm>
          </p:grpSpPr>
          <p:sp>
            <p:nvSpPr>
              <p:cNvPr id="285" name="Rectángulo 284"/>
              <p:cNvSpPr/>
              <p:nvPr/>
            </p:nvSpPr>
            <p:spPr>
              <a:xfrm flipV="1">
                <a:off x="5391174" y="1095385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 flipV="1">
                <a:off x="5391174" y="1344789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 flipV="1">
                <a:off x="5655955" y="1344790"/>
                <a:ext cx="157493" cy="11349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 flipV="1">
                <a:off x="5391174" y="1594193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 flipV="1">
                <a:off x="5655955" y="1594194"/>
                <a:ext cx="157493" cy="11349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 flipV="1">
                <a:off x="5655955" y="1095385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upo 5"/>
            <p:cNvGrpSpPr/>
            <p:nvPr/>
          </p:nvGrpSpPr>
          <p:grpSpPr>
            <a:xfrm>
              <a:off x="5318950" y="2732989"/>
              <a:ext cx="422274" cy="612306"/>
              <a:chOff x="5391174" y="2802648"/>
              <a:chExt cx="422274" cy="612306"/>
            </a:xfrm>
          </p:grpSpPr>
          <p:sp>
            <p:nvSpPr>
              <p:cNvPr id="307" name="Rectángulo 306"/>
              <p:cNvSpPr/>
              <p:nvPr/>
            </p:nvSpPr>
            <p:spPr>
              <a:xfrm flipV="1">
                <a:off x="5391174" y="2802648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 flipV="1">
                <a:off x="5391174" y="3052052"/>
                <a:ext cx="157493" cy="11349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 flipV="1">
                <a:off x="5391174" y="3301456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 flipV="1">
                <a:off x="5655955" y="3301457"/>
                <a:ext cx="157493" cy="11349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 flipV="1">
                <a:off x="5655955" y="2802648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 flipV="1">
                <a:off x="5655955" y="3052051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upo 6"/>
            <p:cNvGrpSpPr/>
            <p:nvPr/>
          </p:nvGrpSpPr>
          <p:grpSpPr>
            <a:xfrm>
              <a:off x="5318950" y="3582486"/>
              <a:ext cx="422274" cy="612306"/>
              <a:chOff x="5391174" y="3652145"/>
              <a:chExt cx="422274" cy="612306"/>
            </a:xfrm>
          </p:grpSpPr>
          <p:sp>
            <p:nvSpPr>
              <p:cNvPr id="313" name="Rectángulo 312"/>
              <p:cNvSpPr/>
              <p:nvPr/>
            </p:nvSpPr>
            <p:spPr>
              <a:xfrm flipV="1">
                <a:off x="5391174" y="3652145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 flipV="1">
                <a:off x="5391174" y="3901549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 flipV="1">
                <a:off x="5391174" y="4150953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 flipV="1">
                <a:off x="5655955" y="4150954"/>
                <a:ext cx="157493" cy="11349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 flipV="1">
                <a:off x="5655955" y="3652145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 flipV="1">
                <a:off x="5655954" y="3905218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>
              <a:off x="5318949" y="1869776"/>
              <a:ext cx="422275" cy="612306"/>
              <a:chOff x="5391173" y="1939435"/>
              <a:chExt cx="422275" cy="612306"/>
            </a:xfrm>
          </p:grpSpPr>
          <p:sp>
            <p:nvSpPr>
              <p:cNvPr id="296" name="Rectángulo 295"/>
              <p:cNvSpPr/>
              <p:nvPr/>
            </p:nvSpPr>
            <p:spPr>
              <a:xfrm flipV="1">
                <a:off x="5391174" y="2188839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 flipV="1">
                <a:off x="5391173" y="1949888"/>
                <a:ext cx="157493" cy="11349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 flipV="1">
                <a:off x="5391174" y="2438243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 flipV="1">
                <a:off x="5655955" y="2438244"/>
                <a:ext cx="157493" cy="11349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 flipV="1">
                <a:off x="5655955" y="1939435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 flipV="1">
                <a:off x="5655953" y="2192508"/>
                <a:ext cx="157493" cy="1134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5" name="Abrir llave 344"/>
            <p:cNvSpPr/>
            <p:nvPr/>
          </p:nvSpPr>
          <p:spPr>
            <a:xfrm>
              <a:off x="4471883" y="834307"/>
              <a:ext cx="553980" cy="3524111"/>
            </a:xfrm>
            <a:prstGeom prst="leftBrace">
              <a:avLst>
                <a:gd name="adj1" fmla="val 8333"/>
                <a:gd name="adj2" fmla="val 50947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856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Desbalanceados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18545" t="31833" r="52612" b="48713"/>
          <a:stretch/>
        </p:blipFill>
        <p:spPr>
          <a:xfrm>
            <a:off x="2216286" y="1795388"/>
            <a:ext cx="4651726" cy="17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¿Falsos Positivos o Falsos Negativos?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528"/>
          <p:cNvSpPr/>
          <p:nvPr/>
        </p:nvSpPr>
        <p:spPr>
          <a:xfrm>
            <a:off x="1291350" y="16018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8761D"/>
                </a:solidFill>
              </a:rPr>
              <a:t>VN</a:t>
            </a:r>
            <a:endParaRPr sz="2400" b="1">
              <a:solidFill>
                <a:srgbClr val="38761D"/>
              </a:solidFill>
            </a:endParaRPr>
          </a:p>
        </p:txBody>
      </p:sp>
      <p:sp>
        <p:nvSpPr>
          <p:cNvPr id="7" name="Shape 529"/>
          <p:cNvSpPr/>
          <p:nvPr/>
        </p:nvSpPr>
        <p:spPr>
          <a:xfrm>
            <a:off x="2808750" y="16018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FP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8" name="Shape 530"/>
          <p:cNvSpPr/>
          <p:nvPr/>
        </p:nvSpPr>
        <p:spPr>
          <a:xfrm>
            <a:off x="1291350" y="28996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FN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" name="Shape 531"/>
          <p:cNvSpPr/>
          <p:nvPr/>
        </p:nvSpPr>
        <p:spPr>
          <a:xfrm>
            <a:off x="2808750" y="28996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8761D"/>
                </a:solidFill>
              </a:rPr>
              <a:t>VP</a:t>
            </a:r>
            <a:endParaRPr sz="2400" b="1">
              <a:solidFill>
                <a:srgbClr val="38761D"/>
              </a:solidFill>
            </a:endParaRPr>
          </a:p>
        </p:txBody>
      </p:sp>
      <p:sp>
        <p:nvSpPr>
          <p:cNvPr id="10" name="Shape 532"/>
          <p:cNvSpPr txBox="1"/>
          <p:nvPr/>
        </p:nvSpPr>
        <p:spPr>
          <a:xfrm>
            <a:off x="1696200" y="102657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NO</a:t>
            </a:r>
            <a:endParaRPr sz="2400" b="1"/>
          </a:p>
        </p:txBody>
      </p:sp>
      <p:sp>
        <p:nvSpPr>
          <p:cNvPr id="11" name="Shape 533"/>
          <p:cNvSpPr txBox="1"/>
          <p:nvPr/>
        </p:nvSpPr>
        <p:spPr>
          <a:xfrm>
            <a:off x="462425" y="200562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NO</a:t>
            </a:r>
            <a:endParaRPr sz="2400" b="1"/>
          </a:p>
        </p:txBody>
      </p:sp>
      <p:sp>
        <p:nvSpPr>
          <p:cNvPr id="12" name="Shape 534"/>
          <p:cNvSpPr txBox="1"/>
          <p:nvPr/>
        </p:nvSpPr>
        <p:spPr>
          <a:xfrm>
            <a:off x="462425" y="330342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SÍ</a:t>
            </a:r>
            <a:endParaRPr sz="2400" b="1"/>
          </a:p>
        </p:txBody>
      </p:sp>
      <p:sp>
        <p:nvSpPr>
          <p:cNvPr id="13" name="Shape 535"/>
          <p:cNvSpPr txBox="1"/>
          <p:nvPr/>
        </p:nvSpPr>
        <p:spPr>
          <a:xfrm>
            <a:off x="3213600" y="102657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SÍ</a:t>
            </a:r>
            <a:endParaRPr sz="2400" b="1"/>
          </a:p>
        </p:txBody>
      </p:sp>
      <p:pic>
        <p:nvPicPr>
          <p:cNvPr id="14" name="Shape 5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725" y="1375150"/>
            <a:ext cx="357075" cy="3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5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725" y="1864000"/>
            <a:ext cx="357075" cy="3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538"/>
          <p:cNvSpPr txBox="1"/>
          <p:nvPr/>
        </p:nvSpPr>
        <p:spPr>
          <a:xfrm>
            <a:off x="5413500" y="1308575"/>
            <a:ext cx="1160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9900 casos</a:t>
            </a:r>
            <a:endParaRPr b="1"/>
          </a:p>
        </p:txBody>
      </p:sp>
      <p:sp>
        <p:nvSpPr>
          <p:cNvPr id="17" name="Shape 539"/>
          <p:cNvSpPr txBox="1"/>
          <p:nvPr/>
        </p:nvSpPr>
        <p:spPr>
          <a:xfrm>
            <a:off x="5500225" y="1797425"/>
            <a:ext cx="1160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100 casos</a:t>
            </a:r>
            <a:endParaRPr b="1"/>
          </a:p>
        </p:txBody>
      </p:sp>
      <p:sp>
        <p:nvSpPr>
          <p:cNvPr id="18" name="Shape 540"/>
          <p:cNvSpPr txBox="1"/>
          <p:nvPr/>
        </p:nvSpPr>
        <p:spPr>
          <a:xfrm>
            <a:off x="3735425" y="3655175"/>
            <a:ext cx="5463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rgbClr val="38761D"/>
                </a:solidFill>
              </a:rPr>
              <a:t>9</a:t>
            </a:r>
            <a:r>
              <a:rPr lang="en-GB" sz="1800" b="1" dirty="0">
                <a:solidFill>
                  <a:srgbClr val="38761D"/>
                </a:solidFill>
              </a:rPr>
              <a:t>7</a:t>
            </a:r>
            <a:endParaRPr sz="1800" b="1" dirty="0">
              <a:solidFill>
                <a:srgbClr val="38761D"/>
              </a:solidFill>
            </a:endParaRPr>
          </a:p>
        </p:txBody>
      </p:sp>
      <p:sp>
        <p:nvSpPr>
          <p:cNvPr id="19" name="Shape 541"/>
          <p:cNvSpPr txBox="1"/>
          <p:nvPr/>
        </p:nvSpPr>
        <p:spPr>
          <a:xfrm>
            <a:off x="2028225" y="2370325"/>
            <a:ext cx="7425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8761D"/>
                </a:solidFill>
              </a:rPr>
              <a:t>9760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20" name="Shape 542"/>
          <p:cNvSpPr txBox="1"/>
          <p:nvPr/>
        </p:nvSpPr>
        <p:spPr>
          <a:xfrm>
            <a:off x="2224500" y="3655175"/>
            <a:ext cx="5463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rgbClr val="FF0000"/>
                </a:solidFill>
              </a:rPr>
              <a:t>3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21" name="Shape 543"/>
          <p:cNvSpPr txBox="1"/>
          <p:nvPr/>
        </p:nvSpPr>
        <p:spPr>
          <a:xfrm>
            <a:off x="3684350" y="2329075"/>
            <a:ext cx="59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140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26" name="Shape 548"/>
          <p:cNvSpPr txBox="1"/>
          <p:nvPr/>
        </p:nvSpPr>
        <p:spPr>
          <a:xfrm>
            <a:off x="4897595" y="3143525"/>
            <a:ext cx="4425000" cy="102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b="1" dirty="0" smtClean="0"/>
              <a:t>ACCURACY </a:t>
            </a:r>
            <a:r>
              <a:rPr lang="en-GB" dirty="0"/>
              <a:t>= (9760 + </a:t>
            </a:r>
            <a:r>
              <a:rPr lang="en-GB" dirty="0" smtClean="0"/>
              <a:t>97) </a:t>
            </a:r>
            <a:r>
              <a:rPr lang="en-GB" dirty="0"/>
              <a:t>/ 10000 = </a:t>
            </a:r>
            <a:r>
              <a:rPr lang="en-GB" dirty="0" smtClean="0"/>
              <a:t>0.99</a:t>
            </a:r>
          </a:p>
          <a:p>
            <a:pPr>
              <a:spcAft>
                <a:spcPts val="800"/>
              </a:spcAft>
            </a:pPr>
            <a:r>
              <a:rPr lang="en-GB" b="1" dirty="0"/>
              <a:t>PRECISION</a:t>
            </a:r>
            <a:r>
              <a:rPr lang="en-GB" dirty="0"/>
              <a:t>  = 97 / (97+140) = </a:t>
            </a:r>
            <a:r>
              <a:rPr lang="en-GB" dirty="0" smtClean="0"/>
              <a:t>0.55</a:t>
            </a:r>
          </a:p>
          <a:p>
            <a:pPr>
              <a:spcAft>
                <a:spcPts val="800"/>
              </a:spcAft>
            </a:pPr>
            <a:r>
              <a:rPr lang="en-US" b="1" dirty="0"/>
              <a:t>RECALL </a:t>
            </a:r>
            <a:r>
              <a:rPr lang="en-US" dirty="0"/>
              <a:t>= 97 / (97 + 3) = </a:t>
            </a:r>
            <a:r>
              <a:rPr lang="en-US" dirty="0" smtClean="0"/>
              <a:t>0.97</a:t>
            </a:r>
            <a:endParaRPr lang="en-GB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42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¿Falsos Positivos o Falsos Negativos?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528"/>
          <p:cNvSpPr/>
          <p:nvPr/>
        </p:nvSpPr>
        <p:spPr>
          <a:xfrm>
            <a:off x="1291350" y="16018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8761D"/>
                </a:solidFill>
              </a:rPr>
              <a:t>VN</a:t>
            </a:r>
            <a:endParaRPr sz="2400" b="1">
              <a:solidFill>
                <a:srgbClr val="38761D"/>
              </a:solidFill>
            </a:endParaRPr>
          </a:p>
        </p:txBody>
      </p:sp>
      <p:sp>
        <p:nvSpPr>
          <p:cNvPr id="7" name="Shape 529"/>
          <p:cNvSpPr/>
          <p:nvPr/>
        </p:nvSpPr>
        <p:spPr>
          <a:xfrm>
            <a:off x="2808750" y="16018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FP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8" name="Shape 530"/>
          <p:cNvSpPr/>
          <p:nvPr/>
        </p:nvSpPr>
        <p:spPr>
          <a:xfrm>
            <a:off x="1291350" y="28996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FN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" name="Shape 531"/>
          <p:cNvSpPr/>
          <p:nvPr/>
        </p:nvSpPr>
        <p:spPr>
          <a:xfrm>
            <a:off x="2808750" y="28996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8761D"/>
                </a:solidFill>
              </a:rPr>
              <a:t>VP</a:t>
            </a:r>
            <a:endParaRPr sz="2400" b="1">
              <a:solidFill>
                <a:srgbClr val="38761D"/>
              </a:solidFill>
            </a:endParaRPr>
          </a:p>
        </p:txBody>
      </p:sp>
      <p:sp>
        <p:nvSpPr>
          <p:cNvPr id="10" name="Shape 532"/>
          <p:cNvSpPr txBox="1"/>
          <p:nvPr/>
        </p:nvSpPr>
        <p:spPr>
          <a:xfrm>
            <a:off x="1696200" y="102657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NO</a:t>
            </a:r>
            <a:endParaRPr sz="2400" b="1"/>
          </a:p>
        </p:txBody>
      </p:sp>
      <p:sp>
        <p:nvSpPr>
          <p:cNvPr id="11" name="Shape 533"/>
          <p:cNvSpPr txBox="1"/>
          <p:nvPr/>
        </p:nvSpPr>
        <p:spPr>
          <a:xfrm>
            <a:off x="462425" y="200562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NO</a:t>
            </a:r>
            <a:endParaRPr sz="2400" b="1"/>
          </a:p>
        </p:txBody>
      </p:sp>
      <p:sp>
        <p:nvSpPr>
          <p:cNvPr id="12" name="Shape 534"/>
          <p:cNvSpPr txBox="1"/>
          <p:nvPr/>
        </p:nvSpPr>
        <p:spPr>
          <a:xfrm>
            <a:off x="462425" y="330342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SÍ</a:t>
            </a:r>
            <a:endParaRPr sz="2400" b="1"/>
          </a:p>
        </p:txBody>
      </p:sp>
      <p:sp>
        <p:nvSpPr>
          <p:cNvPr id="13" name="Shape 535"/>
          <p:cNvSpPr txBox="1"/>
          <p:nvPr/>
        </p:nvSpPr>
        <p:spPr>
          <a:xfrm>
            <a:off x="3213600" y="102657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SÍ</a:t>
            </a:r>
            <a:endParaRPr sz="2400" b="1"/>
          </a:p>
        </p:txBody>
      </p:sp>
      <p:pic>
        <p:nvPicPr>
          <p:cNvPr id="14" name="Shape 5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725" y="1375150"/>
            <a:ext cx="357075" cy="3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5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725" y="1864000"/>
            <a:ext cx="357075" cy="3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538"/>
          <p:cNvSpPr txBox="1"/>
          <p:nvPr/>
        </p:nvSpPr>
        <p:spPr>
          <a:xfrm>
            <a:off x="5413500" y="1308575"/>
            <a:ext cx="1160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9900 casos</a:t>
            </a:r>
            <a:endParaRPr b="1"/>
          </a:p>
        </p:txBody>
      </p:sp>
      <p:sp>
        <p:nvSpPr>
          <p:cNvPr id="17" name="Shape 539"/>
          <p:cNvSpPr txBox="1"/>
          <p:nvPr/>
        </p:nvSpPr>
        <p:spPr>
          <a:xfrm>
            <a:off x="5500225" y="1797425"/>
            <a:ext cx="1160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100 casos</a:t>
            </a:r>
            <a:endParaRPr b="1"/>
          </a:p>
        </p:txBody>
      </p:sp>
      <p:sp>
        <p:nvSpPr>
          <p:cNvPr id="18" name="Shape 540"/>
          <p:cNvSpPr txBox="1"/>
          <p:nvPr/>
        </p:nvSpPr>
        <p:spPr>
          <a:xfrm>
            <a:off x="3735425" y="3655175"/>
            <a:ext cx="5463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rgbClr val="38761D"/>
                </a:solidFill>
              </a:rPr>
              <a:t>9</a:t>
            </a:r>
            <a:r>
              <a:rPr lang="en-GB" sz="1800" b="1" dirty="0">
                <a:solidFill>
                  <a:srgbClr val="38761D"/>
                </a:solidFill>
              </a:rPr>
              <a:t>7</a:t>
            </a:r>
            <a:endParaRPr sz="1800" b="1" dirty="0">
              <a:solidFill>
                <a:srgbClr val="38761D"/>
              </a:solidFill>
            </a:endParaRPr>
          </a:p>
        </p:txBody>
      </p:sp>
      <p:sp>
        <p:nvSpPr>
          <p:cNvPr id="19" name="Shape 541"/>
          <p:cNvSpPr txBox="1"/>
          <p:nvPr/>
        </p:nvSpPr>
        <p:spPr>
          <a:xfrm>
            <a:off x="2028225" y="2370325"/>
            <a:ext cx="7425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8761D"/>
                </a:solidFill>
              </a:rPr>
              <a:t>9760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20" name="Shape 542"/>
          <p:cNvSpPr txBox="1"/>
          <p:nvPr/>
        </p:nvSpPr>
        <p:spPr>
          <a:xfrm>
            <a:off x="2224500" y="3655175"/>
            <a:ext cx="5463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rgbClr val="FF0000"/>
                </a:solidFill>
              </a:rPr>
              <a:t>3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21" name="Shape 543"/>
          <p:cNvSpPr txBox="1"/>
          <p:nvPr/>
        </p:nvSpPr>
        <p:spPr>
          <a:xfrm>
            <a:off x="3684350" y="2329075"/>
            <a:ext cx="59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140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26" name="Shape 548"/>
          <p:cNvSpPr txBox="1"/>
          <p:nvPr/>
        </p:nvSpPr>
        <p:spPr>
          <a:xfrm>
            <a:off x="4897595" y="3143525"/>
            <a:ext cx="4425000" cy="102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b="1" dirty="0" smtClean="0"/>
              <a:t>ACCURACY </a:t>
            </a:r>
            <a:r>
              <a:rPr lang="en-GB" dirty="0"/>
              <a:t>= (9760 + </a:t>
            </a:r>
            <a:r>
              <a:rPr lang="en-GB" dirty="0" smtClean="0"/>
              <a:t>97) </a:t>
            </a:r>
            <a:r>
              <a:rPr lang="en-GB" dirty="0"/>
              <a:t>/ 10000 = </a:t>
            </a:r>
            <a:r>
              <a:rPr lang="en-GB" dirty="0" smtClean="0"/>
              <a:t>0.99</a:t>
            </a:r>
          </a:p>
          <a:p>
            <a:pPr>
              <a:spcAft>
                <a:spcPts val="800"/>
              </a:spcAft>
            </a:pPr>
            <a:r>
              <a:rPr lang="en-GB" b="1" dirty="0"/>
              <a:t>PRECISION</a:t>
            </a:r>
            <a:r>
              <a:rPr lang="en-GB" dirty="0"/>
              <a:t>  = 97 / (97+140) = </a:t>
            </a:r>
            <a:r>
              <a:rPr lang="en-GB" dirty="0" smtClean="0"/>
              <a:t>0.55</a:t>
            </a:r>
          </a:p>
          <a:p>
            <a:pPr>
              <a:spcAft>
                <a:spcPts val="800"/>
              </a:spcAft>
            </a:pPr>
            <a:r>
              <a:rPr lang="en-US" b="1" dirty="0">
                <a:solidFill>
                  <a:schemeClr val="accent3"/>
                </a:solidFill>
              </a:rPr>
              <a:t>RECALL</a:t>
            </a:r>
            <a:r>
              <a:rPr lang="en-US" b="1" dirty="0"/>
              <a:t> </a:t>
            </a:r>
            <a:r>
              <a:rPr lang="en-US" dirty="0"/>
              <a:t>= 97 / (97 + 3) = </a:t>
            </a:r>
            <a:r>
              <a:rPr lang="en-US" b="1" dirty="0" smtClean="0">
                <a:solidFill>
                  <a:schemeClr val="accent3"/>
                </a:solidFill>
              </a:rPr>
              <a:t>0.97</a:t>
            </a:r>
            <a:endParaRPr lang="en-GB" b="1" dirty="0">
              <a:solidFill>
                <a:schemeClr val="accent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5293365" y="261542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PRUEBA NO INVASIVA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671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¿Falsos Positivos o Falsos Negativos?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528"/>
          <p:cNvSpPr/>
          <p:nvPr/>
        </p:nvSpPr>
        <p:spPr>
          <a:xfrm>
            <a:off x="1291350" y="16018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8761D"/>
                </a:solidFill>
              </a:rPr>
              <a:t>VN</a:t>
            </a:r>
            <a:endParaRPr sz="2400" b="1">
              <a:solidFill>
                <a:srgbClr val="38761D"/>
              </a:solidFill>
            </a:endParaRPr>
          </a:p>
        </p:txBody>
      </p:sp>
      <p:sp>
        <p:nvSpPr>
          <p:cNvPr id="7" name="Shape 529"/>
          <p:cNvSpPr/>
          <p:nvPr/>
        </p:nvSpPr>
        <p:spPr>
          <a:xfrm>
            <a:off x="2808750" y="16018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FP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8" name="Shape 530"/>
          <p:cNvSpPr/>
          <p:nvPr/>
        </p:nvSpPr>
        <p:spPr>
          <a:xfrm>
            <a:off x="1291350" y="28996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FN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" name="Shape 531"/>
          <p:cNvSpPr/>
          <p:nvPr/>
        </p:nvSpPr>
        <p:spPr>
          <a:xfrm>
            <a:off x="2808750" y="2899625"/>
            <a:ext cx="1517400" cy="12978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8761D"/>
                </a:solidFill>
              </a:rPr>
              <a:t>VP</a:t>
            </a:r>
            <a:endParaRPr sz="2400" b="1">
              <a:solidFill>
                <a:srgbClr val="38761D"/>
              </a:solidFill>
            </a:endParaRPr>
          </a:p>
        </p:txBody>
      </p:sp>
      <p:sp>
        <p:nvSpPr>
          <p:cNvPr id="10" name="Shape 532"/>
          <p:cNvSpPr txBox="1"/>
          <p:nvPr/>
        </p:nvSpPr>
        <p:spPr>
          <a:xfrm>
            <a:off x="1696200" y="102657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NO</a:t>
            </a:r>
            <a:endParaRPr sz="2400" b="1"/>
          </a:p>
        </p:txBody>
      </p:sp>
      <p:sp>
        <p:nvSpPr>
          <p:cNvPr id="11" name="Shape 533"/>
          <p:cNvSpPr txBox="1"/>
          <p:nvPr/>
        </p:nvSpPr>
        <p:spPr>
          <a:xfrm>
            <a:off x="462425" y="200562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NO</a:t>
            </a:r>
            <a:endParaRPr sz="2400" b="1"/>
          </a:p>
        </p:txBody>
      </p:sp>
      <p:sp>
        <p:nvSpPr>
          <p:cNvPr id="12" name="Shape 534"/>
          <p:cNvSpPr txBox="1"/>
          <p:nvPr/>
        </p:nvSpPr>
        <p:spPr>
          <a:xfrm>
            <a:off x="462425" y="330342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SÍ</a:t>
            </a:r>
            <a:endParaRPr sz="2400" b="1"/>
          </a:p>
        </p:txBody>
      </p:sp>
      <p:sp>
        <p:nvSpPr>
          <p:cNvPr id="13" name="Shape 535"/>
          <p:cNvSpPr txBox="1"/>
          <p:nvPr/>
        </p:nvSpPr>
        <p:spPr>
          <a:xfrm>
            <a:off x="3213600" y="102657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SÍ</a:t>
            </a:r>
            <a:endParaRPr sz="2400" b="1"/>
          </a:p>
        </p:txBody>
      </p:sp>
      <p:pic>
        <p:nvPicPr>
          <p:cNvPr id="14" name="Shape 5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725" y="1375150"/>
            <a:ext cx="357075" cy="3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5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725" y="1864000"/>
            <a:ext cx="357075" cy="3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538"/>
          <p:cNvSpPr txBox="1"/>
          <p:nvPr/>
        </p:nvSpPr>
        <p:spPr>
          <a:xfrm>
            <a:off x="5413500" y="1308575"/>
            <a:ext cx="1160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9900 casos</a:t>
            </a:r>
            <a:endParaRPr b="1"/>
          </a:p>
        </p:txBody>
      </p:sp>
      <p:sp>
        <p:nvSpPr>
          <p:cNvPr id="17" name="Shape 539"/>
          <p:cNvSpPr txBox="1"/>
          <p:nvPr/>
        </p:nvSpPr>
        <p:spPr>
          <a:xfrm>
            <a:off x="5500225" y="1797425"/>
            <a:ext cx="1160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100 casos</a:t>
            </a:r>
            <a:endParaRPr b="1"/>
          </a:p>
        </p:txBody>
      </p:sp>
      <p:sp>
        <p:nvSpPr>
          <p:cNvPr id="18" name="Shape 540"/>
          <p:cNvSpPr txBox="1"/>
          <p:nvPr/>
        </p:nvSpPr>
        <p:spPr>
          <a:xfrm>
            <a:off x="3735425" y="3655175"/>
            <a:ext cx="5463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rgbClr val="38761D"/>
                </a:solidFill>
              </a:rPr>
              <a:t>9</a:t>
            </a:r>
            <a:r>
              <a:rPr lang="en-GB" sz="1800" b="1" dirty="0">
                <a:solidFill>
                  <a:srgbClr val="38761D"/>
                </a:solidFill>
              </a:rPr>
              <a:t>7</a:t>
            </a:r>
            <a:endParaRPr sz="1800" b="1" dirty="0">
              <a:solidFill>
                <a:srgbClr val="38761D"/>
              </a:solidFill>
            </a:endParaRPr>
          </a:p>
        </p:txBody>
      </p:sp>
      <p:sp>
        <p:nvSpPr>
          <p:cNvPr id="19" name="Shape 541"/>
          <p:cNvSpPr txBox="1"/>
          <p:nvPr/>
        </p:nvSpPr>
        <p:spPr>
          <a:xfrm>
            <a:off x="2028225" y="2370325"/>
            <a:ext cx="7425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8761D"/>
                </a:solidFill>
              </a:rPr>
              <a:t>9760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20" name="Shape 542"/>
          <p:cNvSpPr txBox="1"/>
          <p:nvPr/>
        </p:nvSpPr>
        <p:spPr>
          <a:xfrm>
            <a:off x="2224500" y="3655175"/>
            <a:ext cx="5463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rgbClr val="FF0000"/>
                </a:solidFill>
              </a:rPr>
              <a:t>3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21" name="Shape 543"/>
          <p:cNvSpPr txBox="1"/>
          <p:nvPr/>
        </p:nvSpPr>
        <p:spPr>
          <a:xfrm>
            <a:off x="3684350" y="2329075"/>
            <a:ext cx="59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140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26" name="Shape 548"/>
          <p:cNvSpPr txBox="1"/>
          <p:nvPr/>
        </p:nvSpPr>
        <p:spPr>
          <a:xfrm>
            <a:off x="4897595" y="3143525"/>
            <a:ext cx="4425000" cy="102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b="1" dirty="0" smtClean="0"/>
              <a:t>ACCURACY </a:t>
            </a:r>
            <a:r>
              <a:rPr lang="en-GB" dirty="0"/>
              <a:t>= (9760 + </a:t>
            </a:r>
            <a:r>
              <a:rPr lang="en-GB" dirty="0" smtClean="0"/>
              <a:t>97) </a:t>
            </a:r>
            <a:r>
              <a:rPr lang="en-GB" dirty="0"/>
              <a:t>/ 10000 = </a:t>
            </a:r>
            <a:r>
              <a:rPr lang="en-GB" dirty="0" smtClean="0"/>
              <a:t>0.99</a:t>
            </a:r>
          </a:p>
          <a:p>
            <a:pPr>
              <a:spcAft>
                <a:spcPts val="800"/>
              </a:spcAft>
            </a:pPr>
            <a:r>
              <a:rPr lang="en-GB" b="1" dirty="0">
                <a:solidFill>
                  <a:srgbClr val="FF0000"/>
                </a:solidFill>
              </a:rPr>
              <a:t>PRECISION</a:t>
            </a:r>
            <a:r>
              <a:rPr lang="en-GB" dirty="0"/>
              <a:t>  = 97 / (97+140) = </a:t>
            </a:r>
            <a:r>
              <a:rPr lang="en-GB" b="1" dirty="0" smtClean="0">
                <a:solidFill>
                  <a:srgbClr val="FF0000"/>
                </a:solidFill>
              </a:rPr>
              <a:t>0.55</a:t>
            </a:r>
          </a:p>
          <a:p>
            <a:pPr>
              <a:spcAft>
                <a:spcPts val="800"/>
              </a:spcAft>
            </a:pPr>
            <a:r>
              <a:rPr lang="en-US" b="1" dirty="0">
                <a:solidFill>
                  <a:schemeClr val="bg2"/>
                </a:solidFill>
              </a:rPr>
              <a:t>RECALL</a:t>
            </a:r>
            <a:r>
              <a:rPr lang="en-US" b="1" dirty="0"/>
              <a:t> </a:t>
            </a:r>
            <a:r>
              <a:rPr lang="en-US" dirty="0"/>
              <a:t>= 97 / (97 + 3) = </a:t>
            </a:r>
            <a:r>
              <a:rPr lang="en-US" dirty="0" smtClean="0">
                <a:solidFill>
                  <a:schemeClr val="bg2"/>
                </a:solidFill>
              </a:rPr>
              <a:t>0.97</a:t>
            </a:r>
            <a:endParaRPr lang="en-GB" dirty="0">
              <a:solidFill>
                <a:schemeClr val="bg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5293365" y="261542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PRUEBA INVASIVA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556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Mi vida en el hospital</a:t>
            </a:r>
            <a:endParaRPr lang="es-ES" sz="3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2655821" y="968880"/>
            <a:ext cx="3300294" cy="2353734"/>
          </a:xfrm>
          <a:prstGeom prst="round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sultado de imagen de docto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08" y="3106445"/>
            <a:ext cx="1454303" cy="16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635" y="3236845"/>
            <a:ext cx="1252982" cy="125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093" y="1151788"/>
            <a:ext cx="2857500" cy="1905000"/>
          </a:xfrm>
          <a:prstGeom prst="rect">
            <a:avLst/>
          </a:prstGeom>
        </p:spPr>
      </p:pic>
      <p:pic>
        <p:nvPicPr>
          <p:cNvPr id="20" name="Shape 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5389" y="3293538"/>
            <a:ext cx="1206078" cy="11962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396"/>
          <p:cNvSpPr txBox="1"/>
          <p:nvPr/>
        </p:nvSpPr>
        <p:spPr>
          <a:xfrm>
            <a:off x="7710837" y="2488355"/>
            <a:ext cx="9915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  <a:endParaRPr sz="9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" name="Picture 24" descr="Resultado de imagen de 8 o'clock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650" y="3196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Llamada ovalada 22"/>
          <p:cNvSpPr/>
          <p:nvPr/>
        </p:nvSpPr>
        <p:spPr>
          <a:xfrm>
            <a:off x="67440" y="1583329"/>
            <a:ext cx="2194560" cy="1263534"/>
          </a:xfrm>
          <a:prstGeom prst="wedgeEllipseCallout">
            <a:avLst>
              <a:gd name="adj1" fmla="val 34470"/>
              <a:gd name="adj2" fmla="val 73026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lamada ovalada 23"/>
          <p:cNvSpPr/>
          <p:nvPr/>
        </p:nvSpPr>
        <p:spPr>
          <a:xfrm>
            <a:off x="4631313" y="1794253"/>
            <a:ext cx="2194560" cy="1263534"/>
          </a:xfrm>
          <a:prstGeom prst="wedgeEllipseCallout">
            <a:avLst>
              <a:gd name="adj1" fmla="val -32954"/>
              <a:gd name="adj2" fmla="val 66447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Cardiotoxicidad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Shape 558"/>
          <p:cNvPicPr preferRelativeResize="0"/>
          <p:nvPr/>
        </p:nvPicPr>
        <p:blipFill rotWithShape="1">
          <a:blip r:embed="rId5">
            <a:alphaModFix/>
          </a:blip>
          <a:srcRect l="59665" t="3467" r="29173" b="78525"/>
          <a:stretch/>
        </p:blipFill>
        <p:spPr>
          <a:xfrm>
            <a:off x="6270342" y="1532415"/>
            <a:ext cx="2041238" cy="185243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CuadroTexto 62"/>
          <p:cNvSpPr txBox="1"/>
          <p:nvPr/>
        </p:nvSpPr>
        <p:spPr>
          <a:xfrm>
            <a:off x="6634371" y="3384850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CARTIER</a:t>
            </a:r>
            <a:endParaRPr lang="en-US" sz="2000" dirty="0"/>
          </a:p>
        </p:txBody>
      </p:sp>
      <p:pic>
        <p:nvPicPr>
          <p:cNvPr id="101" name="Shape 568" descr="Resultado de imagen de echocardiogram icon"/>
          <p:cNvPicPr preferRelativeResize="0"/>
          <p:nvPr/>
        </p:nvPicPr>
        <p:blipFill rotWithShape="1">
          <a:blip r:embed="rId6">
            <a:alphaModFix/>
            <a:biLevel thresh="75000"/>
          </a:blip>
          <a:srcRect/>
          <a:stretch/>
        </p:blipFill>
        <p:spPr>
          <a:xfrm>
            <a:off x="748057" y="1328217"/>
            <a:ext cx="1375945" cy="102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5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89" y="2983798"/>
            <a:ext cx="944830" cy="80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565" descr="Resultado de imagen de mri 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40675" y="2677880"/>
            <a:ext cx="1323147" cy="141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57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52999" y="1500171"/>
            <a:ext cx="685150" cy="68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Conector angular 293"/>
          <p:cNvCxnSpPr>
            <a:stCxn id="103" idx="3"/>
            <a:endCxn id="107" idx="1"/>
          </p:cNvCxnSpPr>
          <p:nvPr/>
        </p:nvCxnSpPr>
        <p:spPr>
          <a:xfrm flipV="1">
            <a:off x="1902219" y="1842746"/>
            <a:ext cx="2350780" cy="15421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Conector recto de flecha 295"/>
          <p:cNvCxnSpPr>
            <a:stCxn id="105" idx="0"/>
            <a:endCxn id="107" idx="2"/>
          </p:cNvCxnSpPr>
          <p:nvPr/>
        </p:nvCxnSpPr>
        <p:spPr>
          <a:xfrm flipH="1" flipV="1">
            <a:off x="4595574" y="2185321"/>
            <a:ext cx="6675" cy="49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Conector recto de flecha 297"/>
          <p:cNvCxnSpPr>
            <a:stCxn id="101" idx="3"/>
            <a:endCxn id="107" idx="1"/>
          </p:cNvCxnSpPr>
          <p:nvPr/>
        </p:nvCxnSpPr>
        <p:spPr>
          <a:xfrm>
            <a:off x="2124002" y="1842746"/>
            <a:ext cx="2128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6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587"/>
          <p:cNvSpPr/>
          <p:nvPr/>
        </p:nvSpPr>
        <p:spPr>
          <a:xfrm>
            <a:off x="61975" y="991525"/>
            <a:ext cx="4890469" cy="367391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Cardiotoxicidad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" name="Shape 591"/>
          <p:cNvCxnSpPr/>
          <p:nvPr/>
        </p:nvCxnSpPr>
        <p:spPr>
          <a:xfrm>
            <a:off x="587875" y="2871072"/>
            <a:ext cx="8035500" cy="20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Shape 592"/>
          <p:cNvCxnSpPr/>
          <p:nvPr/>
        </p:nvCxnSpPr>
        <p:spPr>
          <a:xfrm>
            <a:off x="1053475" y="2245872"/>
            <a:ext cx="0" cy="60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" name="Shape 595"/>
          <p:cNvSpPr/>
          <p:nvPr/>
        </p:nvSpPr>
        <p:spPr>
          <a:xfrm>
            <a:off x="2032175" y="1335650"/>
            <a:ext cx="1124841" cy="92698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/>
              <a:t>2 </a:t>
            </a:r>
            <a:r>
              <a:rPr lang="es-ES" sz="1200" b="1" dirty="0" smtClean="0"/>
              <a:t>MESES</a:t>
            </a:r>
            <a:endParaRPr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ECO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SANGRE</a:t>
            </a:r>
            <a:endParaRPr sz="1200" dirty="0"/>
          </a:p>
        </p:txBody>
      </p:sp>
      <p:sp>
        <p:nvSpPr>
          <p:cNvPr id="68" name="Shape 598"/>
          <p:cNvSpPr/>
          <p:nvPr/>
        </p:nvSpPr>
        <p:spPr>
          <a:xfrm>
            <a:off x="3600029" y="1327944"/>
            <a:ext cx="1124841" cy="9346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/>
              <a:t>6 </a:t>
            </a:r>
            <a:r>
              <a:rPr lang="es-ES" sz="1200" b="1" dirty="0" smtClean="0"/>
              <a:t>MESES</a:t>
            </a:r>
            <a:endParaRPr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ECO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RESO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SANGRE</a:t>
            </a:r>
            <a:endParaRPr sz="1200" dirty="0"/>
          </a:p>
        </p:txBody>
      </p:sp>
      <p:cxnSp>
        <p:nvCxnSpPr>
          <p:cNvPr id="69" name="Shape 599"/>
          <p:cNvCxnSpPr/>
          <p:nvPr/>
        </p:nvCxnSpPr>
        <p:spPr>
          <a:xfrm>
            <a:off x="2212925" y="2291472"/>
            <a:ext cx="0" cy="60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Shape 601"/>
          <p:cNvCxnSpPr/>
          <p:nvPr/>
        </p:nvCxnSpPr>
        <p:spPr>
          <a:xfrm>
            <a:off x="4162450" y="2291472"/>
            <a:ext cx="0" cy="60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1" name="Shape 6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925" y="1013672"/>
            <a:ext cx="1353100" cy="13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605"/>
          <p:cNvSpPr/>
          <p:nvPr/>
        </p:nvSpPr>
        <p:spPr>
          <a:xfrm>
            <a:off x="7110095" y="1335650"/>
            <a:ext cx="1124841" cy="92698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/>
              <a:t>12 </a:t>
            </a:r>
            <a:r>
              <a:rPr lang="es-ES" sz="1200" b="1" dirty="0" smtClean="0"/>
              <a:t>MESES</a:t>
            </a:r>
            <a:endParaRPr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ECO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RESO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SANGRE</a:t>
            </a:r>
            <a:endParaRPr sz="1200" dirty="0"/>
          </a:p>
        </p:txBody>
      </p:sp>
      <p:cxnSp>
        <p:nvCxnSpPr>
          <p:cNvPr id="73" name="Shape 606"/>
          <p:cNvCxnSpPr/>
          <p:nvPr/>
        </p:nvCxnSpPr>
        <p:spPr>
          <a:xfrm>
            <a:off x="7674125" y="2291472"/>
            <a:ext cx="0" cy="60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Shape 593"/>
          <p:cNvCxnSpPr/>
          <p:nvPr/>
        </p:nvCxnSpPr>
        <p:spPr>
          <a:xfrm rot="10800000">
            <a:off x="1053425" y="2929847"/>
            <a:ext cx="0" cy="60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" name="Shape 594"/>
          <p:cNvSpPr/>
          <p:nvPr/>
        </p:nvSpPr>
        <p:spPr>
          <a:xfrm>
            <a:off x="491004" y="3568222"/>
            <a:ext cx="1124841" cy="9346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/>
              <a:t>BASAL</a:t>
            </a:r>
            <a:endParaRPr sz="1200" b="1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ECO</a:t>
            </a:r>
            <a:endParaRPr sz="12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RESO</a:t>
            </a:r>
            <a:endParaRPr sz="12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SANGRE</a:t>
            </a:r>
            <a:endParaRPr sz="1200" dirty="0"/>
          </a:p>
        </p:txBody>
      </p:sp>
      <p:sp>
        <p:nvSpPr>
          <p:cNvPr id="76" name="Shape 596"/>
          <p:cNvSpPr/>
          <p:nvPr/>
        </p:nvSpPr>
        <p:spPr>
          <a:xfrm>
            <a:off x="2580003" y="3568222"/>
            <a:ext cx="1124841" cy="9346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/>
              <a:t>4 </a:t>
            </a:r>
            <a:r>
              <a:rPr lang="es-ES" sz="1200" b="1" dirty="0" smtClean="0"/>
              <a:t>MESES</a:t>
            </a:r>
            <a:endParaRPr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ECO</a:t>
            </a:r>
            <a:endParaRPr lang="es-ES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RESO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/>
              <a:t>SANGRE</a:t>
            </a:r>
            <a:endParaRPr sz="1200" dirty="0"/>
          </a:p>
        </p:txBody>
      </p:sp>
      <p:sp>
        <p:nvSpPr>
          <p:cNvPr id="77" name="Shape 597"/>
          <p:cNvSpPr/>
          <p:nvPr/>
        </p:nvSpPr>
        <p:spPr>
          <a:xfrm>
            <a:off x="5551479" y="3568222"/>
            <a:ext cx="1124841" cy="9346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/>
              <a:t>9 MONTHS</a:t>
            </a:r>
            <a:endParaRPr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ECHO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BLOOD TEST</a:t>
            </a:r>
            <a:endParaRPr sz="1200" dirty="0"/>
          </a:p>
        </p:txBody>
      </p:sp>
      <p:cxnSp>
        <p:nvCxnSpPr>
          <p:cNvPr id="78" name="Shape 600"/>
          <p:cNvCxnSpPr/>
          <p:nvPr/>
        </p:nvCxnSpPr>
        <p:spPr>
          <a:xfrm rot="10800000">
            <a:off x="3142425" y="2899372"/>
            <a:ext cx="0" cy="60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Shape 604"/>
          <p:cNvCxnSpPr/>
          <p:nvPr/>
        </p:nvCxnSpPr>
        <p:spPr>
          <a:xfrm rot="10800000">
            <a:off x="6113900" y="2899385"/>
            <a:ext cx="0" cy="60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" name="CuadroTexto 61"/>
          <p:cNvSpPr txBox="1"/>
          <p:nvPr/>
        </p:nvSpPr>
        <p:spPr>
          <a:xfrm>
            <a:off x="1277552" y="308231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QUIMIOTERAPIA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5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¿Riesgo de </a:t>
            </a:r>
            <a:r>
              <a:rPr lang="es-ES" sz="32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cardiotoxicidad</a:t>
            </a:r>
            <a:r>
              <a:rPr lang="es-E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 descr="Mri GIF - Find &amp; Share on GIPHY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760" y="1520382"/>
            <a:ext cx="2140437" cy="158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oppler GIFs - Find &amp; Share on GIPHY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6" y="1456257"/>
            <a:ext cx="2140437" cy="172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Shape 5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4273" y="1683189"/>
            <a:ext cx="1615218" cy="1261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2509646" y="3849537"/>
            <a:ext cx="3924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PROXIMAMENTE…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51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/>
        </p:nvSpPr>
        <p:spPr>
          <a:xfrm>
            <a:off x="828002" y="564087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Muchas gracias por su atención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Shape 842"/>
          <p:cNvSpPr txBox="1"/>
          <p:nvPr/>
        </p:nvSpPr>
        <p:spPr>
          <a:xfrm>
            <a:off x="828002" y="3828781"/>
            <a:ext cx="748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GB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Víctor Vicente Palacios </a:t>
            </a: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victor.vicente.palacios@Philips.com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</a:pPr>
            <a:r>
              <a:rPr lang="en-GB" sz="30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GB" sz="3000" b="1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Cardiología</a:t>
            </a:r>
            <a:r>
              <a:rPr lang="en-GB" sz="30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1035985" y="965437"/>
            <a:ext cx="3470666" cy="1822542"/>
            <a:chOff x="1107765" y="1811647"/>
            <a:chExt cx="4552261" cy="2655806"/>
          </a:xfrm>
        </p:grpSpPr>
        <p:pic>
          <p:nvPicPr>
            <p:cNvPr id="17" name="Shape 3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7765" y="1811647"/>
              <a:ext cx="4249290" cy="26558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Rectángulo 17"/>
            <p:cNvSpPr/>
            <p:nvPr/>
          </p:nvSpPr>
          <p:spPr>
            <a:xfrm>
              <a:off x="2488061" y="3949592"/>
              <a:ext cx="3171965" cy="4478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 smtClean="0">
                  <a:solidFill>
                    <a:schemeClr val="tx1"/>
                  </a:solidFill>
                </a:rPr>
                <a:t>Fibrilación</a:t>
              </a:r>
              <a:r>
                <a:rPr lang="en-US" sz="1800" b="1" dirty="0" smtClean="0">
                  <a:solidFill>
                    <a:schemeClr val="tx1"/>
                  </a:solidFill>
                </a:rPr>
                <a:t> Auricular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Shape 387"/>
          <p:cNvGrpSpPr/>
          <p:nvPr/>
        </p:nvGrpSpPr>
        <p:grpSpPr>
          <a:xfrm>
            <a:off x="4982339" y="1070274"/>
            <a:ext cx="2059250" cy="3166363"/>
            <a:chOff x="6652825" y="1866087"/>
            <a:chExt cx="2059250" cy="3166363"/>
          </a:xfrm>
        </p:grpSpPr>
        <p:pic>
          <p:nvPicPr>
            <p:cNvPr id="20" name="Shape 3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52825" y="1866087"/>
              <a:ext cx="2059250" cy="312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389"/>
            <p:cNvSpPr txBox="1"/>
            <p:nvPr/>
          </p:nvSpPr>
          <p:spPr>
            <a:xfrm>
              <a:off x="6816675" y="4598650"/>
              <a:ext cx="846900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b="1"/>
                <a:t>Stent</a:t>
              </a:r>
              <a:endParaRPr sz="1800" b="1"/>
            </a:p>
          </p:txBody>
        </p:sp>
      </p:grpSp>
      <p:grpSp>
        <p:nvGrpSpPr>
          <p:cNvPr id="22" name="Shape 390"/>
          <p:cNvGrpSpPr/>
          <p:nvPr/>
        </p:nvGrpSpPr>
        <p:grpSpPr>
          <a:xfrm>
            <a:off x="1307253" y="2954146"/>
            <a:ext cx="2004285" cy="1499885"/>
            <a:chOff x="542926" y="4444201"/>
            <a:chExt cx="2487975" cy="1728000"/>
          </a:xfrm>
        </p:grpSpPr>
        <p:pic>
          <p:nvPicPr>
            <p:cNvPr id="23" name="Shape 3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926" y="4444201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Shape 392"/>
            <p:cNvSpPr txBox="1"/>
            <p:nvPr/>
          </p:nvSpPr>
          <p:spPr>
            <a:xfrm>
              <a:off x="2105675" y="5738400"/>
              <a:ext cx="925226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b="1" dirty="0"/>
                <a:t>TAVI</a:t>
              </a:r>
              <a:endParaRPr sz="1800" b="1" dirty="0"/>
            </a:p>
          </p:txBody>
        </p:sp>
      </p:grpSp>
      <p:grpSp>
        <p:nvGrpSpPr>
          <p:cNvPr id="25" name="Shape 393"/>
          <p:cNvGrpSpPr/>
          <p:nvPr/>
        </p:nvGrpSpPr>
        <p:grpSpPr>
          <a:xfrm>
            <a:off x="828002" y="1010834"/>
            <a:ext cx="7050746" cy="3708447"/>
            <a:chOff x="6944850" y="1158900"/>
            <a:chExt cx="6961200" cy="4540200"/>
          </a:xfrm>
        </p:grpSpPr>
        <p:sp>
          <p:nvSpPr>
            <p:cNvPr id="26" name="Shape 394"/>
            <p:cNvSpPr/>
            <p:nvPr/>
          </p:nvSpPr>
          <p:spPr>
            <a:xfrm>
              <a:off x="6944850" y="1158900"/>
              <a:ext cx="6961200" cy="454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" name="Shape 39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704825" y="1316525"/>
              <a:ext cx="5633267" cy="422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Shape 396"/>
          <p:cNvSpPr txBox="1"/>
          <p:nvPr/>
        </p:nvSpPr>
        <p:spPr>
          <a:xfrm>
            <a:off x="4229601" y="1575853"/>
            <a:ext cx="9915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b="1" dirty="0">
                <a:solidFill>
                  <a:srgbClr val="FFFFFF"/>
                </a:solidFill>
              </a:rPr>
              <a:t>?</a:t>
            </a:r>
            <a:endParaRPr sz="9600" b="1" dirty="0">
              <a:solidFill>
                <a:srgbClr val="FFFFFF"/>
              </a:solidFill>
            </a:endParaRPr>
          </a:p>
        </p:txBody>
      </p:sp>
      <p:pic>
        <p:nvPicPr>
          <p:cNvPr id="29" name="Picture 4" descr="Preventing and Reversing Heart Disease For Dummies, 3rd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578" y="1577231"/>
            <a:ext cx="2245045" cy="281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5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4800"/>
            </a:pPr>
            <a:r>
              <a:rPr lang="en-GB" sz="30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ES" sz="32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Machine </a:t>
            </a:r>
            <a:r>
              <a:rPr lang="es-ES" sz="32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n-GB" sz="30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396"/>
          <p:cNvSpPr txBox="1"/>
          <p:nvPr/>
        </p:nvSpPr>
        <p:spPr>
          <a:xfrm>
            <a:off x="4229601" y="1575853"/>
            <a:ext cx="9915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b="1" dirty="0">
                <a:solidFill>
                  <a:srgbClr val="FFFFFF"/>
                </a:solidFill>
              </a:rPr>
              <a:t>?</a:t>
            </a:r>
            <a:endParaRPr sz="9600" b="1" dirty="0">
              <a:solidFill>
                <a:srgbClr val="FFFFFF"/>
              </a:solidFill>
            </a:endParaRPr>
          </a:p>
        </p:txBody>
      </p:sp>
      <p:pic>
        <p:nvPicPr>
          <p:cNvPr id="30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66" y="1123899"/>
            <a:ext cx="55054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n de doctor 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4" y="1742416"/>
            <a:ext cx="197167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39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</a:t>
            </a:r>
            <a:r>
              <a:rPr lang="es-ES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vs Estadística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396"/>
          <p:cNvSpPr txBox="1"/>
          <p:nvPr/>
        </p:nvSpPr>
        <p:spPr>
          <a:xfrm>
            <a:off x="4229601" y="1575853"/>
            <a:ext cx="9915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b="1" dirty="0">
                <a:solidFill>
                  <a:srgbClr val="FFFFFF"/>
                </a:solidFill>
              </a:rPr>
              <a:t>?</a:t>
            </a:r>
            <a:endParaRPr sz="9600" b="1" dirty="0">
              <a:solidFill>
                <a:srgbClr val="FFFFFF"/>
              </a:solidFill>
            </a:endParaRPr>
          </a:p>
        </p:txBody>
      </p:sp>
      <p:pic>
        <p:nvPicPr>
          <p:cNvPr id="8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081" y="2655773"/>
            <a:ext cx="2219239" cy="250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37" y="2824752"/>
            <a:ext cx="1422925" cy="18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74"/>
          <p:cNvSpPr txBox="1"/>
          <p:nvPr/>
        </p:nvSpPr>
        <p:spPr>
          <a:xfrm>
            <a:off x="737938" y="3885765"/>
            <a:ext cx="10329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</a:rPr>
              <a:t>Data Scientist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" name="Shape 375"/>
          <p:cNvSpPr txBox="1"/>
          <p:nvPr/>
        </p:nvSpPr>
        <p:spPr>
          <a:xfrm>
            <a:off x="1218750" y="1788919"/>
            <a:ext cx="3243000" cy="1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2" name="Shape 377"/>
          <p:cNvSpPr txBox="1"/>
          <p:nvPr/>
        </p:nvSpPr>
        <p:spPr>
          <a:xfrm>
            <a:off x="1076101" y="1057881"/>
            <a:ext cx="3528300" cy="1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/>
              <a:t>Tenéis unos datos increíbles.</a:t>
            </a:r>
            <a:endParaRPr sz="1800" b="1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/>
              <a:t>Estoy deseando empezar a ajustar modelos!! </a:t>
            </a:r>
            <a:endParaRPr sz="1800" b="1" dirty="0"/>
          </a:p>
        </p:txBody>
      </p:sp>
      <p:sp>
        <p:nvSpPr>
          <p:cNvPr id="13" name="Llamada rectangular redondeada 12"/>
          <p:cNvSpPr/>
          <p:nvPr/>
        </p:nvSpPr>
        <p:spPr>
          <a:xfrm>
            <a:off x="989215" y="1057881"/>
            <a:ext cx="3615186" cy="1547138"/>
          </a:xfrm>
          <a:prstGeom prst="wedgeRoundRectCallout">
            <a:avLst>
              <a:gd name="adj1" fmla="val -29801"/>
              <a:gd name="adj2" fmla="val 68410"/>
              <a:gd name="adj3" fmla="val 16667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o 13"/>
          <p:cNvGrpSpPr/>
          <p:nvPr/>
        </p:nvGrpSpPr>
        <p:grpSpPr>
          <a:xfrm>
            <a:off x="5142998" y="1057881"/>
            <a:ext cx="3169729" cy="1547138"/>
            <a:chOff x="5142998" y="1919270"/>
            <a:chExt cx="3169729" cy="1547138"/>
          </a:xfrm>
        </p:grpSpPr>
        <p:sp>
          <p:nvSpPr>
            <p:cNvPr id="15" name="Shape 376"/>
            <p:cNvSpPr txBox="1"/>
            <p:nvPr/>
          </p:nvSpPr>
          <p:spPr>
            <a:xfrm>
              <a:off x="5142998" y="1962217"/>
              <a:ext cx="3036726" cy="14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b="1" dirty="0" smtClean="0"/>
                <a:t>Sí, eso está genial. Pero…</a:t>
              </a:r>
              <a:endParaRPr sz="1800" b="1" dirty="0"/>
            </a:p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b="1" dirty="0" smtClean="0"/>
                <a:t>¿Puedes darme tablas de SPSS también, no?</a:t>
              </a:r>
              <a:endParaRPr sz="1800" b="1" dirty="0"/>
            </a:p>
          </p:txBody>
        </p:sp>
        <p:sp>
          <p:nvSpPr>
            <p:cNvPr id="16" name="Llamada rectangular redondeada 15"/>
            <p:cNvSpPr/>
            <p:nvPr/>
          </p:nvSpPr>
          <p:spPr>
            <a:xfrm>
              <a:off x="5142998" y="1919270"/>
              <a:ext cx="3169729" cy="1547138"/>
            </a:xfrm>
            <a:prstGeom prst="wedgeRoundRectCallout">
              <a:avLst>
                <a:gd name="adj1" fmla="val 31880"/>
                <a:gd name="adj2" fmla="val 67625"/>
                <a:gd name="adj3" fmla="val 16667"/>
              </a:avLst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45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Pregunta Clínica (Modelo PICO)</a:t>
            </a:r>
            <a:endParaRPr lang="es-ES" sz="3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972062" y="1881734"/>
            <a:ext cx="1198107" cy="1621852"/>
            <a:chOff x="972062" y="1881734"/>
            <a:chExt cx="1198107" cy="1621852"/>
          </a:xfrm>
        </p:grpSpPr>
        <p:sp>
          <p:nvSpPr>
            <p:cNvPr id="2" name="CuadroTexto 1"/>
            <p:cNvSpPr txBox="1"/>
            <p:nvPr/>
          </p:nvSpPr>
          <p:spPr>
            <a:xfrm>
              <a:off x="972062" y="3041921"/>
              <a:ext cx="1143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2400" b="1" dirty="0" smtClean="0"/>
                <a:t>P</a:t>
              </a:r>
              <a:r>
                <a:rPr lang="en-US" sz="2400" dirty="0" smtClean="0"/>
                <a:t>atient</a:t>
              </a:r>
            </a:p>
          </p:txBody>
        </p:sp>
        <p:pic>
          <p:nvPicPr>
            <p:cNvPr id="1028" name="Picture 4" descr="Resultado de imagen de patien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982" y="1881734"/>
              <a:ext cx="1160187" cy="1160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/>
          <p:cNvGrpSpPr/>
          <p:nvPr/>
        </p:nvGrpSpPr>
        <p:grpSpPr>
          <a:xfrm>
            <a:off x="2687358" y="2010685"/>
            <a:ext cx="1821982" cy="1492900"/>
            <a:chOff x="2687358" y="2010685"/>
            <a:chExt cx="1821982" cy="1492900"/>
          </a:xfrm>
        </p:grpSpPr>
        <p:pic>
          <p:nvPicPr>
            <p:cNvPr id="1026" name="Picture 2" descr="Resultado de imagen de intervention icon"/>
            <p:cNvPicPr>
              <a:picLocks noChangeAspect="1" noChangeArrowheads="1"/>
            </p:cNvPicPr>
            <p:nvPr/>
          </p:nvPicPr>
          <p:blipFill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858" y="2010685"/>
              <a:ext cx="950982" cy="948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2687358" y="3041920"/>
              <a:ext cx="18219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2400" b="1" dirty="0" smtClean="0"/>
                <a:t>I</a:t>
              </a:r>
              <a:r>
                <a:rPr lang="en-US" sz="2400" dirty="0" smtClean="0"/>
                <a:t>ntervention</a:t>
              </a:r>
              <a:endParaRPr lang="en-US" dirty="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4943634" y="1945062"/>
            <a:ext cx="1199322" cy="1555082"/>
            <a:chOff x="4943634" y="1945062"/>
            <a:chExt cx="1199322" cy="1555082"/>
          </a:xfrm>
        </p:grpSpPr>
        <p:pic>
          <p:nvPicPr>
            <p:cNvPr id="1030" name="Picture 6" descr="Resultado de imagen de compare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529" y="1945062"/>
              <a:ext cx="1033532" cy="103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 6"/>
            <p:cNvSpPr/>
            <p:nvPr/>
          </p:nvSpPr>
          <p:spPr>
            <a:xfrm>
              <a:off x="4943634" y="3038479"/>
              <a:ext cx="11993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2400" b="1" dirty="0" smtClean="0"/>
                <a:t>C</a:t>
              </a:r>
              <a:r>
                <a:rPr lang="en-US" sz="2400" dirty="0" smtClean="0"/>
                <a:t>ontrol</a:t>
              </a:r>
              <a:endParaRPr lang="en-US" dirty="0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6725589" y="1862043"/>
            <a:ext cx="1433406" cy="1651352"/>
            <a:chOff x="6725589" y="1848791"/>
            <a:chExt cx="1433406" cy="1651352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8"/>
            <a:srcRect l="44465" t="19717" r="45275" b="54804"/>
            <a:stretch/>
          </p:blipFill>
          <p:spPr>
            <a:xfrm>
              <a:off x="7012750" y="1848791"/>
              <a:ext cx="859085" cy="1200103"/>
            </a:xfrm>
            <a:prstGeom prst="rect">
              <a:avLst/>
            </a:prstGeom>
          </p:spPr>
        </p:pic>
        <p:sp>
          <p:nvSpPr>
            <p:cNvPr id="17" name="Rectángulo 16"/>
            <p:cNvSpPr/>
            <p:nvPr/>
          </p:nvSpPr>
          <p:spPr>
            <a:xfrm>
              <a:off x="6725589" y="3038478"/>
              <a:ext cx="14334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2400" b="1" dirty="0"/>
                <a:t>O</a:t>
              </a:r>
              <a:r>
                <a:rPr lang="en-US" sz="2400" dirty="0"/>
                <a:t>utcome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585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Cardioversión</a:t>
            </a:r>
            <a:endParaRPr lang="es-ES" sz="3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Shape 636"/>
          <p:cNvPicPr preferRelativeResize="0"/>
          <p:nvPr/>
        </p:nvPicPr>
        <p:blipFill rotWithShape="1">
          <a:blip r:embed="rId5">
            <a:alphaModFix/>
          </a:blip>
          <a:srcRect b="8197"/>
          <a:stretch/>
        </p:blipFill>
        <p:spPr>
          <a:xfrm>
            <a:off x="4309460" y="368825"/>
            <a:ext cx="4419599" cy="405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416"/>
          <p:cNvSpPr txBox="1"/>
          <p:nvPr/>
        </p:nvSpPr>
        <p:spPr>
          <a:xfrm>
            <a:off x="335274" y="1183742"/>
            <a:ext cx="4069865" cy="3218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600"/>
              </a:buClr>
              <a:buSzPts val="1600"/>
              <a:buFont typeface="Arial"/>
              <a:buNone/>
            </a:pPr>
            <a:r>
              <a:rPr lang="es-ES" sz="2400" i="1" dirty="0" smtClean="0">
                <a:solidFill>
                  <a:schemeClr val="accent1">
                    <a:lumMod val="75000"/>
                  </a:schemeClr>
                </a:solidFill>
              </a:rPr>
              <a:t>Revertir arritmias</a:t>
            </a:r>
            <a:endParaRPr sz="24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8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i="0" u="none" strike="noStrike" cap="none" dirty="0" smtClean="0">
                <a:solidFill>
                  <a:srgbClr val="000000"/>
                </a:solidFill>
                <a:sym typeface="Arial"/>
              </a:rPr>
              <a:t>Terapia de choque eléctrico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800" dirty="0"/>
          </a:p>
          <a:p>
            <a:pPr>
              <a:buSzPts val="1600"/>
            </a:pPr>
            <a:r>
              <a:rPr lang="es-ES" sz="2400" i="1" dirty="0" smtClean="0">
                <a:solidFill>
                  <a:schemeClr val="accent1">
                    <a:lumMod val="75000"/>
                  </a:schemeClr>
                </a:solidFill>
              </a:rPr>
              <a:t>¿Efectiva o no?</a:t>
            </a:r>
            <a:endParaRPr lang="es-ES" sz="24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SzPts val="1600"/>
            </a:pPr>
            <a:endParaRPr lang="es-ES" sz="1800" b="0" i="1" u="none" strike="noStrike" cap="none" dirty="0" smtClean="0">
              <a:solidFill>
                <a:schemeClr val="accent1">
                  <a:lumMod val="75000"/>
                </a:schemeClr>
              </a:solidFill>
              <a:sym typeface="Arial"/>
            </a:endParaRPr>
          </a:p>
          <a:p>
            <a:pPr>
              <a:buSzPts val="1600"/>
            </a:pPr>
            <a:r>
              <a:rPr lang="es-ES" sz="1800" dirty="0" smtClean="0">
                <a:solidFill>
                  <a:schemeClr val="tx1"/>
                </a:solidFill>
              </a:rPr>
              <a:t>A los 6 meses de su aplicación no ha habido eventos</a:t>
            </a:r>
            <a:endParaRPr lang="es-ES" sz="1800" b="0" u="none" strike="noStrike" cap="none" dirty="0">
              <a:solidFill>
                <a:schemeClr val="tx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80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095" y="4747450"/>
            <a:ext cx="120148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2" y="4800600"/>
            <a:ext cx="1296000" cy="203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2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4800"/>
            </a:pPr>
            <a:r>
              <a:rPr lang="es-E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Estenosis Aórtica</a:t>
            </a:r>
            <a:endParaRPr lang="es-E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Shape 415"/>
          <p:cNvPicPr preferRelativeResize="0"/>
          <p:nvPr/>
        </p:nvPicPr>
        <p:blipFill rotWithShape="1">
          <a:blip r:embed="rId5">
            <a:alphaModFix/>
          </a:blip>
          <a:srcRect l="50757" t="30154" r="22122" b="25689"/>
          <a:stretch/>
        </p:blipFill>
        <p:spPr>
          <a:xfrm>
            <a:off x="5211633" y="1183742"/>
            <a:ext cx="3514256" cy="32183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416"/>
          <p:cNvSpPr txBox="1"/>
          <p:nvPr/>
        </p:nvSpPr>
        <p:spPr>
          <a:xfrm>
            <a:off x="335274" y="1183742"/>
            <a:ext cx="5757955" cy="3218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8600"/>
              </a:buClr>
              <a:buSzPts val="1600"/>
              <a:buFont typeface="Arial"/>
              <a:buNone/>
            </a:pPr>
            <a:r>
              <a:rPr lang="es-ES" sz="2400" b="0" i="1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Prevalencia (España)</a:t>
            </a:r>
            <a:endParaRPr sz="24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8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lang="es-E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</a:t>
            </a:r>
            <a:r>
              <a:rPr lang="es-E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población </a:t>
            </a:r>
            <a:r>
              <a:rPr lang="es-E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65 </a:t>
            </a:r>
            <a:r>
              <a:rPr lang="es-E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-ES" sz="1800" dirty="0" smtClean="0"/>
              <a:t>años</a:t>
            </a:r>
            <a:r>
              <a:rPr lang="es-E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7 % </a:t>
            </a:r>
            <a:r>
              <a:rPr lang="es-E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población </a:t>
            </a:r>
            <a:r>
              <a:rPr lang="es-E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85 </a:t>
            </a:r>
            <a:r>
              <a:rPr lang="es-E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-ES" sz="1800" dirty="0" smtClean="0"/>
              <a:t>años</a:t>
            </a:r>
            <a:r>
              <a:rPr lang="es-E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Más de </a:t>
            </a:r>
            <a:r>
              <a:rPr lang="es-E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150,000 </a:t>
            </a:r>
            <a:r>
              <a:rPr lang="es-ES" sz="1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pacientes </a:t>
            </a:r>
            <a:r>
              <a:rPr lang="es-E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-ES" sz="1800" dirty="0" smtClean="0"/>
              <a:t>España</a:t>
            </a:r>
            <a:r>
              <a:rPr lang="es-E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800" dirty="0"/>
          </a:p>
          <a:p>
            <a:pPr>
              <a:buSzPts val="1600"/>
            </a:pPr>
            <a:r>
              <a:rPr lang="es-ES" sz="2400" i="1" dirty="0" smtClean="0">
                <a:solidFill>
                  <a:schemeClr val="accent1">
                    <a:lumMod val="75000"/>
                  </a:schemeClr>
                </a:solidFill>
              </a:rPr>
              <a:t>Envejecimiento de la Población</a:t>
            </a:r>
          </a:p>
          <a:p>
            <a:pPr>
              <a:buSzPts val="1600"/>
            </a:pPr>
            <a:endParaRPr lang="es-ES" sz="1800" b="0" i="1" u="none" strike="noStrike" cap="none" dirty="0">
              <a:solidFill>
                <a:schemeClr val="accent1">
                  <a:lumMod val="75000"/>
                </a:schemeClr>
              </a:solidFill>
              <a:sym typeface="Arial"/>
            </a:endParaRPr>
          </a:p>
          <a:p>
            <a:pPr>
              <a:buSzPts val="1600"/>
            </a:pPr>
            <a:r>
              <a:rPr lang="es-ES" sz="1800" dirty="0"/>
              <a:t>La población de España se reducirá un </a:t>
            </a:r>
            <a:r>
              <a:rPr lang="es-ES" sz="1800" b="1" dirty="0"/>
              <a:t>11% </a:t>
            </a:r>
            <a:r>
              <a:rPr lang="es-ES" sz="1800" dirty="0"/>
              <a:t>en 2050</a:t>
            </a:r>
            <a:endParaRPr lang="es-ES" sz="1800" dirty="0" smtClean="0"/>
          </a:p>
        </p:txBody>
      </p:sp>
    </p:spTree>
    <p:extLst>
      <p:ext uri="{BB962C8B-B14F-4D97-AF65-F5344CB8AC3E}">
        <p14:creationId xmlns:p14="http://schemas.microsoft.com/office/powerpoint/2010/main" val="104721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hilips_presentation_template_oct14">
  <a:themeElements>
    <a:clrScheme name="PhilipsTheme_2.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66A1"/>
      </a:accent1>
      <a:accent2>
        <a:srgbClr val="1E9D8B"/>
      </a:accent2>
      <a:accent3>
        <a:srgbClr val="5B8F22"/>
      </a:accent3>
      <a:accent4>
        <a:srgbClr val="E98300"/>
      </a:accent4>
      <a:accent5>
        <a:srgbClr val="EC4371"/>
      </a:accent5>
      <a:accent6>
        <a:srgbClr val="9E2DB1"/>
      </a:accent6>
      <a:hlink>
        <a:srgbClr val="0089C4"/>
      </a:hlink>
      <a:folHlink>
        <a:srgbClr val="631D7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Office PowerPoint</Application>
  <PresentationFormat>Presentación en pantalla (16:9)</PresentationFormat>
  <Paragraphs>231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Noto Sans Symbols</vt:lpstr>
      <vt:lpstr>Simple Light</vt:lpstr>
      <vt:lpstr>philips_presentation_template_oct14</vt:lpstr>
      <vt:lpstr>MACHINE LEARNING EN CARDIOLOGÍA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EN MEDICINA</dc:title>
  <cp:lastModifiedBy>Vicente Palacios, Victor</cp:lastModifiedBy>
  <cp:revision>35</cp:revision>
  <dcterms:modified xsi:type="dcterms:W3CDTF">2018-10-03T12:32:53Z</dcterms:modified>
</cp:coreProperties>
</file>